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25"/>
  </p:notesMasterIdLst>
  <p:handoutMasterIdLst>
    <p:handoutMasterId r:id="rId26"/>
  </p:handoutMasterIdLst>
  <p:sldIdLst>
    <p:sldId id="694" r:id="rId2"/>
    <p:sldId id="716" r:id="rId3"/>
    <p:sldId id="695" r:id="rId4"/>
    <p:sldId id="714" r:id="rId5"/>
    <p:sldId id="696" r:id="rId6"/>
    <p:sldId id="697" r:id="rId7"/>
    <p:sldId id="698" r:id="rId8"/>
    <p:sldId id="699" r:id="rId9"/>
    <p:sldId id="700" r:id="rId10"/>
    <p:sldId id="701" r:id="rId11"/>
    <p:sldId id="702" r:id="rId12"/>
    <p:sldId id="703" r:id="rId13"/>
    <p:sldId id="704" r:id="rId14"/>
    <p:sldId id="705" r:id="rId15"/>
    <p:sldId id="706" r:id="rId16"/>
    <p:sldId id="707" r:id="rId17"/>
    <p:sldId id="708" r:id="rId18"/>
    <p:sldId id="709" r:id="rId19"/>
    <p:sldId id="710" r:id="rId20"/>
    <p:sldId id="711" r:id="rId21"/>
    <p:sldId id="712" r:id="rId22"/>
    <p:sldId id="713" r:id="rId23"/>
    <p:sldId id="715"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D9CCEB84-205D-41D5-8364-B5D73CCA2CA1}">
          <p14:sldIdLst>
            <p14:sldId id="694"/>
            <p14:sldId id="716"/>
            <p14:sldId id="695"/>
            <p14:sldId id="714"/>
            <p14:sldId id="696"/>
            <p14:sldId id="697"/>
            <p14:sldId id="698"/>
            <p14:sldId id="699"/>
            <p14:sldId id="700"/>
            <p14:sldId id="701"/>
            <p14:sldId id="702"/>
            <p14:sldId id="703"/>
            <p14:sldId id="704"/>
            <p14:sldId id="705"/>
            <p14:sldId id="706"/>
            <p14:sldId id="707"/>
            <p14:sldId id="708"/>
            <p14:sldId id="709"/>
            <p14:sldId id="710"/>
            <p14:sldId id="711"/>
            <p14:sldId id="712"/>
            <p14:sldId id="713"/>
            <p14:sldId id="715"/>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talie Phillips" initials="NP" lastIdx="3" clrIdx="0"/>
  <p:cmAuthor id="1" name="Bert Schopf" initials="B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35E"/>
    <a:srgbClr val="0066FF"/>
    <a:srgbClr val="FFFFCC"/>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08" autoAdjust="0"/>
    <p:restoredTop sz="79559" autoAdjust="0"/>
  </p:normalViewPr>
  <p:slideViewPr>
    <p:cSldViewPr>
      <p:cViewPr varScale="1">
        <p:scale>
          <a:sx n="88" d="100"/>
          <a:sy n="88" d="100"/>
        </p:scale>
        <p:origin x="-2472" y="-96"/>
      </p:cViewPr>
      <p:guideLst>
        <p:guide orient="horz" pos="2160"/>
        <p:guide pos="2880"/>
      </p:guideLst>
    </p:cSldViewPr>
  </p:slideViewPr>
  <p:outlineViewPr>
    <p:cViewPr>
      <p:scale>
        <a:sx n="33" d="100"/>
        <a:sy n="33" d="100"/>
      </p:scale>
      <p:origin x="0" y="0"/>
    </p:cViewPr>
  </p:outlineViewPr>
  <p:notesTextViewPr>
    <p:cViewPr>
      <p:scale>
        <a:sx n="66" d="100"/>
        <a:sy n="66" d="100"/>
      </p:scale>
      <p:origin x="0" y="198"/>
    </p:cViewPr>
  </p:notesTextViewPr>
  <p:sorterViewPr>
    <p:cViewPr>
      <p:scale>
        <a:sx n="100" d="100"/>
        <a:sy n="100" d="100"/>
      </p:scale>
      <p:origin x="0" y="0"/>
    </p:cViewPr>
  </p:sorterViewPr>
  <p:notesViewPr>
    <p:cSldViewPr>
      <p:cViewPr varScale="1">
        <p:scale>
          <a:sx n="82" d="100"/>
          <a:sy n="82" d="100"/>
        </p:scale>
        <p:origin x="-77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D424B1-1B0F-4177-A45F-66A1F8392B9E}" type="datetimeFigureOut">
              <a:rPr lang="en-CA" smtClean="0"/>
              <a:t>14/06/2018</a:t>
            </a:fld>
            <a:endParaRPr lang="en-CA"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B18EF1-FE06-464C-94B8-A82A64080DA1}" type="slidenum">
              <a:rPr lang="en-CA" smtClean="0"/>
              <a:t>‹#›</a:t>
            </a:fld>
            <a:endParaRPr lang="en-CA" dirty="0"/>
          </a:p>
        </p:txBody>
      </p:sp>
    </p:spTree>
    <p:extLst>
      <p:ext uri="{BB962C8B-B14F-4D97-AF65-F5344CB8AC3E}">
        <p14:creationId xmlns:p14="http://schemas.microsoft.com/office/powerpoint/2010/main" val="3865374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FF54829-3733-4DEA-967B-FEA401BD0454}" type="datetimeFigureOut">
              <a:rPr lang="en-US"/>
              <a:pPr>
                <a:defRPr/>
              </a:pPr>
              <a:t>6/14/2018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34BB05C-9CFB-454C-856A-2A660F79AF30}" type="slidenum">
              <a:rPr lang="en-US"/>
              <a:pPr>
                <a:defRPr/>
              </a:pPr>
              <a:t>‹#›</a:t>
            </a:fld>
            <a:endParaRPr lang="en-US" dirty="0"/>
          </a:p>
        </p:txBody>
      </p:sp>
    </p:spTree>
    <p:extLst>
      <p:ext uri="{BB962C8B-B14F-4D97-AF65-F5344CB8AC3E}">
        <p14:creationId xmlns:p14="http://schemas.microsoft.com/office/powerpoint/2010/main" val="33449850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mn-lt"/>
        <a:ea typeface="+mn-ea"/>
        <a:cs typeface="+mn-cs"/>
      </a:defRPr>
    </a:lvl1pPr>
    <a:lvl2pPr marL="457200" algn="l" rtl="0" eaLnBrk="0" fontAlgn="base" hangingPunct="0">
      <a:spcBef>
        <a:spcPct val="30000"/>
      </a:spcBef>
      <a:spcAft>
        <a:spcPct val="0"/>
      </a:spcAft>
      <a:defRPr sz="1100" kern="1200">
        <a:solidFill>
          <a:schemeClr val="tx1"/>
        </a:solidFill>
        <a:latin typeface="+mn-lt"/>
        <a:ea typeface="+mn-ea"/>
        <a:cs typeface="+mn-cs"/>
      </a:defRPr>
    </a:lvl2pPr>
    <a:lvl3pPr marL="914400" algn="l" rtl="0" eaLnBrk="0" fontAlgn="base" hangingPunct="0">
      <a:spcBef>
        <a:spcPct val="30000"/>
      </a:spcBef>
      <a:spcAft>
        <a:spcPct val="0"/>
      </a:spcAft>
      <a:defRPr sz="1100" kern="1200">
        <a:solidFill>
          <a:schemeClr val="tx1"/>
        </a:solidFill>
        <a:latin typeface="+mn-lt"/>
        <a:ea typeface="+mn-ea"/>
        <a:cs typeface="+mn-cs"/>
      </a:defRPr>
    </a:lvl3pPr>
    <a:lvl4pPr marL="1371600" algn="l" rtl="0" eaLnBrk="0" fontAlgn="base" hangingPunct="0">
      <a:spcBef>
        <a:spcPct val="30000"/>
      </a:spcBef>
      <a:spcAft>
        <a:spcPct val="0"/>
      </a:spcAft>
      <a:defRPr sz="1100" kern="1200">
        <a:solidFill>
          <a:schemeClr val="tx1"/>
        </a:solidFill>
        <a:latin typeface="+mn-lt"/>
        <a:ea typeface="+mn-ea"/>
        <a:cs typeface="+mn-cs"/>
      </a:defRPr>
    </a:lvl4pPr>
    <a:lvl5pPr marL="1828800" algn="l" rtl="0" eaLnBrk="0" fontAlgn="base" hangingPunct="0">
      <a:spcBef>
        <a:spcPct val="30000"/>
      </a:spcBef>
      <a:spcAft>
        <a:spcPct val="0"/>
      </a:spcAft>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ecure.cihi.ca/free_products/Children_Vulnerable_in_Areas_of_Early_Development_FR.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ecure.cihi.ca/free_products/Children_Vulnerable_in_Areas_of_Early_Development_FR.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ecure.cihi.ca/free_products/Children_Vulnerable_in_Areas_of_Early_Development_FR.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ecure.cihi.ca/free_products/Children_Vulnerable_in_Areas_of_Early_Development_FR.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ecure.cihi.ca/free_products/Children_Vulnerable_in_Areas_of_Early_Development_FR.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dpe-agje-ecd-elcc.ca/fra/dpe/bien-etre/sp_ah_1027_04_12_fra.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dpe-agje-ecd-elcc.ca/fra/dpe/bien-etre/sp_ah_1027_04_12_fra.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dpe-agje-ecd-elcc.ca/fra/dpe/bien-etre/sp_ah_1027_04_12_fra.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developingchild.harvard.edu/index.php/resources/reports_and_working_papers/foundations-of-lifelong-health/" TargetMode="External"/><Relationship Id="rId7" Type="http://schemas.openxmlformats.org/officeDocument/2006/relationships/hyperlink" Target="https://secure.cihi.ca/free_products/Children_Vulnerable_in_Areas_of_Early_Development_FR.pdf"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mchp-appserv.cpe.umanitoba.ca/reference/MCHP_EDI_Report_WEB.pdf" TargetMode="External"/><Relationship Id="rId5" Type="http://schemas.openxmlformats.org/officeDocument/2006/relationships/hyperlink" Target="https://edi.offordcentre.com/wp/wp-content/uploads/2015/10/Janus-Offord-2007.pdf" TargetMode="External"/><Relationship Id="rId4" Type="http://schemas.openxmlformats.org/officeDocument/2006/relationships/hyperlink" Target="http://www.instituteofhealthequity.org/resources-reports/fair-society-healthy-lives-the-marmot-review"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statcan.gc.ca/pub/75f0002m/2012002/lico-sfr-fra.ht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di.offordcentre.com/researchers/how-to-interpret-edi-result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di.offordcentre.com/researchers/how-to-interpret-edi-results/"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www.edibc2016.ca/" TargetMode="External"/><Relationship Id="rId4" Type="http://schemas.openxmlformats.org/officeDocument/2006/relationships/hyperlink" Target="https://edi.offordcentre.com/wp/wp-content/uploads/2015/10/Janus-Offord-2007.pdf"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ecure.cihi.ca/free_products/Children_Vulnerable_in_Areas_of_Early_Development_FR.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rhealthsystem.cihi.ca/hsp/inbrief?lang=en#/indicators/013/children-vulnerable-in-areas-of-early-development/;mapC1;mapLevel2;/"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ecure.cihi.ca/free_products/Children_Vulnerable_in_Areas_of_Early_Development_FR.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ecure.cihi.ca/free_products/Children_Vulnerable_in_Areas_of_Early_Development_FR.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ecure.cihi.ca/free_products/Children_Vulnerable_in_Areas_of_Early_Development_FR.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ecure.cihi.ca/free_products/Children_Vulnerable_in_Areas_of_Early_Development_FR.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none" strike="noStrike" kern="1200" cap="none" spc="0" normalizeH="0" baseline="0" noProof="0" dirty="0" err="1" smtClean="0">
                <a:ln>
                  <a:noFill/>
                </a:ln>
                <a:solidFill>
                  <a:prstClr val="black"/>
                </a:solidFill>
                <a:effectLst/>
                <a:uLnTx/>
                <a:uFillTx/>
                <a:latin typeface="+mn-lt"/>
                <a:ea typeface="+mn-ea"/>
                <a:cs typeface="+mn-cs"/>
              </a:rPr>
              <a:t>En</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Résumé</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algn="l"/>
            <a:r>
              <a:rPr lang="fr-FR" b="0" i="0" u="none" strike="noStrike" dirty="0" smtClean="0">
                <a:effectLst/>
                <a:latin typeface="Helvetica Neue"/>
              </a:rPr>
              <a:t>Le domaine du développement cognitif et langagier de l’Instrument de mesure du développement de la petite enfance (IMDPE)** concerne la réceptivité à la lecture, un niveau de lecture, d’écriture et de calcul approprié pour son âge, la capacité de comprendre les ressemblances et les différences et la capacité de répéter de mémoire des éléments d’information.</a:t>
            </a:r>
          </a:p>
          <a:p>
            <a:pPr algn="l"/>
            <a:endParaRPr lang="fr-FR" b="0" i="0" u="none" strike="noStrike" dirty="0" smtClean="0">
              <a:effectLst/>
              <a:latin typeface="Helvetica Neue"/>
            </a:endParaRPr>
          </a:p>
          <a:p>
            <a:pPr algn="l"/>
            <a:r>
              <a:rPr lang="fr-FR" b="0" i="0" u="none" strike="noStrike" dirty="0" smtClean="0">
                <a:effectLst/>
                <a:latin typeface="Helvetica Neue"/>
              </a:rPr>
              <a:t>En Saskatchewan, 40,5 % des enfants vulnérables dans au moins un domaine de l’IMDPE le sont dans le domaine du développement cognitif et langagier.</a:t>
            </a:r>
          </a:p>
          <a:p>
            <a:pPr algn="l"/>
            <a:endParaRPr lang="fr-FR" b="0" i="0" u="none" strike="noStrike" dirty="0" smtClean="0">
              <a:effectLst/>
              <a:latin typeface="Helvetica Neue"/>
            </a:endParaRPr>
          </a:p>
          <a:p>
            <a:pPr algn="l"/>
            <a:r>
              <a:rPr lang="fr-FR" b="0" i="0" u="none" strike="noStrike" dirty="0" smtClean="0">
                <a:effectLst/>
                <a:latin typeface="Helvetica Neue"/>
              </a:rPr>
              <a:t>Au Yukon, 12,2 % des enfants vulnérables dans au moins un domaine de l’IMDPE le sont dans le domaine du développement cognitif et langagier.</a:t>
            </a:r>
          </a:p>
          <a:p>
            <a:pPr algn="l"/>
            <a:endParaRPr lang="fr-FR" b="0" i="0" u="none" strike="noStrike" dirty="0" smtClean="0">
              <a:effectLst/>
              <a:latin typeface="Helvetica Neue"/>
            </a:endParaRPr>
          </a:p>
          <a:p>
            <a:pPr algn="l"/>
            <a:r>
              <a:rPr lang="fr-FR" b="0" i="0" u="none" strike="noStrike" dirty="0" smtClean="0">
                <a:effectLst/>
                <a:latin typeface="Helvetica Neue"/>
              </a:rPr>
              <a:t>Chaque province et territoire a sa façon de faire par rapport à l’IMDPE et soumet le questionnaire à des intervalles divers. C’est pourquoi les périodes de collecte diffèrent, ce dont il faut tenir compte quand on compare les provinces et les territoires.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dirty="0" smtClean="0"/>
          </a:p>
          <a:p>
            <a:r>
              <a:rPr lang="fr-FR" b="0" i="1" u="none" strike="noStrike" dirty="0" smtClean="0">
                <a:effectLst/>
                <a:latin typeface="Helvetica Neue"/>
              </a:rPr>
              <a:t>Remarques :</a:t>
            </a:r>
            <a:r>
              <a:rPr lang="fr-FR" dirty="0" smtClean="0"/>
              <a:t/>
            </a:r>
            <a:br>
              <a:rPr lang="fr-FR" dirty="0" smtClean="0"/>
            </a:br>
            <a:r>
              <a:rPr lang="fr-FR" b="0" i="1" u="none" strike="noStrike" dirty="0" smtClean="0">
                <a:effectLst/>
                <a:latin typeface="Helvetica Neue"/>
              </a:rPr>
              <a:t>*L’analyse n’englobe que les provinces et les territoires ayant fait une collecte de données à grande échelle et ayant participé à l’analyse.</a:t>
            </a:r>
            <a:r>
              <a:rPr lang="fr-FR" dirty="0" smtClean="0"/>
              <a:t/>
            </a:r>
            <a:br>
              <a:rPr lang="fr-FR" dirty="0" smtClean="0"/>
            </a:br>
            <a:r>
              <a:rPr lang="fr-FR" b="0" i="1" u="none" strike="noStrike" dirty="0" smtClean="0">
                <a:effectLst/>
                <a:latin typeface="Helvetica Neue"/>
              </a:rPr>
              <a:t>Années des données : période de collecte des données</a:t>
            </a:r>
            <a:r>
              <a:rPr lang="fr-FR" dirty="0" smtClean="0"/>
              <a:t/>
            </a:r>
            <a:br>
              <a:rPr lang="fr-FR" dirty="0" smtClean="0"/>
            </a:br>
            <a:r>
              <a:rPr lang="fr-FR" b="0" i="1" u="none" strike="noStrike" dirty="0" smtClean="0">
                <a:effectLst/>
                <a:latin typeface="Helvetica Neue"/>
              </a:rPr>
              <a:t>Î.-P.-E. 2007-2008</a:t>
            </a:r>
            <a:r>
              <a:rPr lang="fr-FR" dirty="0" smtClean="0"/>
              <a:t/>
            </a:r>
            <a:br>
              <a:rPr lang="fr-FR" dirty="0" smtClean="0"/>
            </a:br>
            <a:r>
              <a:rPr lang="fr-FR" b="0" i="1" u="none" strike="noStrike" dirty="0" smtClean="0">
                <a:effectLst/>
                <a:latin typeface="Helvetica Neue"/>
              </a:rPr>
              <a:t>N.-B. 2008-2009</a:t>
            </a:r>
            <a:r>
              <a:rPr lang="fr-FR" dirty="0" smtClean="0"/>
              <a:t/>
            </a:r>
            <a:br>
              <a:rPr lang="fr-FR" dirty="0" smtClean="0"/>
            </a:br>
            <a:r>
              <a:rPr lang="fr-FR" b="0" i="1" u="none" strike="noStrike" dirty="0" err="1" smtClean="0">
                <a:effectLst/>
                <a:latin typeface="Helvetica Neue"/>
              </a:rPr>
              <a:t>Qc</a:t>
            </a:r>
            <a:r>
              <a:rPr lang="fr-FR" b="0" i="1" u="none" strike="noStrike" dirty="0" smtClean="0">
                <a:effectLst/>
                <a:latin typeface="Helvetica Neue"/>
              </a:rPr>
              <a:t> 2011-2012</a:t>
            </a:r>
            <a:r>
              <a:rPr lang="fr-FR" dirty="0" smtClean="0"/>
              <a:t/>
            </a:r>
            <a:br>
              <a:rPr lang="fr-FR" dirty="0" smtClean="0"/>
            </a:br>
            <a:r>
              <a:rPr lang="fr-FR" b="0" i="1" u="none" strike="noStrike" dirty="0" smtClean="0">
                <a:effectLst/>
                <a:latin typeface="Helvetica Neue"/>
              </a:rPr>
              <a:t>Ont. 2009-2010 à 2011-2012</a:t>
            </a:r>
            <a:r>
              <a:rPr lang="fr-FR" dirty="0" smtClean="0"/>
              <a:t/>
            </a:r>
            <a:br>
              <a:rPr lang="fr-FR" dirty="0" smtClean="0"/>
            </a:br>
            <a:r>
              <a:rPr lang="fr-FR" b="0" i="1" u="none" strike="noStrike" dirty="0" smtClean="0">
                <a:effectLst/>
                <a:latin typeface="Helvetica Neue"/>
              </a:rPr>
              <a:t>Man. 2010-2011</a:t>
            </a:r>
            <a:r>
              <a:rPr lang="fr-FR" dirty="0" smtClean="0"/>
              <a:t/>
            </a:r>
            <a:br>
              <a:rPr lang="fr-FR" dirty="0" smtClean="0"/>
            </a:br>
            <a:r>
              <a:rPr lang="fr-FR" b="0" i="1" u="none" strike="noStrike" dirty="0" err="1" smtClean="0">
                <a:effectLst/>
                <a:latin typeface="Helvetica Neue"/>
              </a:rPr>
              <a:t>Sask</a:t>
            </a:r>
            <a:r>
              <a:rPr lang="fr-FR" b="0" i="1" u="none" strike="noStrike" dirty="0" smtClean="0">
                <a:effectLst/>
                <a:latin typeface="Helvetica Neue"/>
              </a:rPr>
              <a:t> 2008-2009 à 2010-2011</a:t>
            </a:r>
            <a:r>
              <a:rPr lang="fr-FR" dirty="0" smtClean="0"/>
              <a:t/>
            </a:r>
            <a:br>
              <a:rPr lang="fr-FR" dirty="0" smtClean="0"/>
            </a:br>
            <a:r>
              <a:rPr lang="fr-FR" b="0" i="1" u="none" strike="noStrike" dirty="0" smtClean="0">
                <a:effectLst/>
                <a:latin typeface="Helvetica Neue"/>
              </a:rPr>
              <a:t>C.-B. 2009-2010 à 2010-2011</a:t>
            </a:r>
            <a:r>
              <a:rPr lang="fr-FR" dirty="0" smtClean="0"/>
              <a:t/>
            </a:r>
            <a:br>
              <a:rPr lang="fr-FR" dirty="0" smtClean="0"/>
            </a:br>
            <a:r>
              <a:rPr lang="fr-FR" b="0" i="1" u="none" strike="noStrike" dirty="0" err="1" smtClean="0">
                <a:effectLst/>
                <a:latin typeface="Helvetica Neue"/>
              </a:rPr>
              <a:t>Yn</a:t>
            </a:r>
            <a:r>
              <a:rPr lang="fr-FR" b="0" i="1" u="none" strike="noStrike" dirty="0" smtClean="0">
                <a:effectLst/>
                <a:latin typeface="Helvetica Neue"/>
              </a:rPr>
              <a:t> 2011-2012</a:t>
            </a:r>
            <a:r>
              <a:rPr lang="fr-FR" dirty="0" smtClean="0"/>
              <a:t/>
            </a:r>
            <a:br>
              <a:rPr lang="fr-FR" dirty="0" smtClean="0"/>
            </a:br>
            <a:r>
              <a:rPr lang="fr-FR" b="0" i="1" u="none" strike="noStrike" dirty="0" smtClean="0">
                <a:effectLst/>
                <a:latin typeface="Helvetica Neue"/>
              </a:rPr>
              <a:t>Nt Pas de données</a:t>
            </a:r>
            <a:endParaRPr lang="en-CA" dirty="0" smtClean="0"/>
          </a:p>
          <a:p>
            <a:endParaRPr lang="en-CA" i="1" dirty="0" smtClean="0"/>
          </a:p>
          <a:p>
            <a:r>
              <a:rPr lang="fr-FR" b="0" i="1" u="none" strike="noStrike" dirty="0" smtClean="0">
                <a:effectLst/>
                <a:latin typeface="Helvetica Neue"/>
              </a:rPr>
              <a:t>Source : Graphique de l’ICSI adapté des données de l’Institut canadien d’information sur la santé. Enfants vulnérables dans certains domaines de la petite enfance : un déterminant de la santé des enfants. Ottawa (Ontario), ICIS, 2014.</a:t>
            </a:r>
            <a:r>
              <a:rPr lang="fr-FR" dirty="0" smtClean="0"/>
              <a:t/>
            </a:r>
            <a:br>
              <a:rPr lang="fr-FR" dirty="0" smtClean="0"/>
            </a:br>
            <a:r>
              <a:rPr lang="fr-FR" b="1" i="1" u="none" strike="noStrike" dirty="0" smtClean="0">
                <a:solidFill>
                  <a:srgbClr val="1E1BB0"/>
                </a:solidFill>
                <a:effectLst/>
                <a:latin typeface="Helvetica Neue"/>
                <a:hlinkClick r:id="rId3"/>
              </a:rPr>
              <a:t>https://secure.cihi.ca/free_products/Children_Vulnerable_in_Areas_of_Early_Development_FR.pdf</a:t>
            </a:r>
            <a:r>
              <a:rPr lang="fr-FR" b="0" i="1" u="none" strike="noStrike" dirty="0" smtClean="0">
                <a:effectLst/>
                <a:latin typeface="Helvetica Neue"/>
              </a:rPr>
              <a:t>, consulté le 24 juillet 2017.</a:t>
            </a:r>
            <a:endParaRPr lang="en-CA" dirty="0" smtClean="0"/>
          </a:p>
          <a:p>
            <a:endParaRPr lang="en-CA" dirty="0" smtClean="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10</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none" strike="noStrike" kern="1200" cap="none" spc="0" normalizeH="0" baseline="0" noProof="0" dirty="0" err="1" smtClean="0">
                <a:ln>
                  <a:noFill/>
                </a:ln>
                <a:solidFill>
                  <a:prstClr val="black"/>
                </a:solidFill>
                <a:effectLst/>
                <a:uLnTx/>
                <a:uFillTx/>
                <a:latin typeface="+mn-lt"/>
                <a:ea typeface="+mn-ea"/>
                <a:cs typeface="+mn-cs"/>
              </a:rPr>
              <a:t>En</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Résumé</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algn="l"/>
            <a:r>
              <a:rPr lang="fr-FR" b="0" i="0" u="none" strike="noStrike" dirty="0" smtClean="0">
                <a:effectLst/>
                <a:latin typeface="Helvetica Neue"/>
              </a:rPr>
              <a:t>Le domaine de la santé physique et du bien-être de l’Instrument de mesure du développement de la petite enfance (IMDPE)** concerne la motricité globale et la motricité fine (tenir un crayon, courir sur un terrain de jeu, coordination motrice), un niveau d’énergie adapté aux activités en classe, la capacité de répondre soi-même à ses besoins et les aptitudes à la vie quotidienne.</a:t>
            </a:r>
          </a:p>
          <a:p>
            <a:pPr algn="l"/>
            <a:endParaRPr lang="fr-FR" b="0" i="0" u="none" strike="noStrike" dirty="0" smtClean="0">
              <a:effectLst/>
              <a:latin typeface="Helvetica Neue"/>
            </a:endParaRPr>
          </a:p>
          <a:p>
            <a:pPr algn="l"/>
            <a:r>
              <a:rPr lang="fr-FR" b="0" i="0" u="none" strike="noStrike" dirty="0" smtClean="0">
                <a:effectLst/>
                <a:latin typeface="Helvetica Neue"/>
              </a:rPr>
              <a:t>Au Yukon, 61,8 % des enfants vulnérables dans au moins un domaine de l’IMDPE le sont dans le domaine de la santé physique et du bien-être.</a:t>
            </a:r>
          </a:p>
          <a:p>
            <a:pPr algn="l"/>
            <a:endParaRPr lang="fr-FR" b="0" i="0" u="none" strike="noStrike" dirty="0" smtClean="0">
              <a:effectLst/>
              <a:latin typeface="Helvetica Neue"/>
            </a:endParaRPr>
          </a:p>
          <a:p>
            <a:pPr algn="l"/>
            <a:r>
              <a:rPr lang="fr-FR" b="0" i="0" u="none" strike="noStrike" dirty="0" smtClean="0">
                <a:effectLst/>
                <a:latin typeface="Helvetica Neue"/>
              </a:rPr>
              <a:t>À l’Île-du-Prince-Édouard et au Québec, 28 % des enfants vulnérables dans au moins un domaine de l’IMDPE le sont dans le domaine de la santé physique et du bien-être.</a:t>
            </a:r>
          </a:p>
          <a:p>
            <a:pPr algn="l"/>
            <a:endParaRPr lang="fr-FR" b="0" i="0" u="none" strike="noStrike" dirty="0" smtClean="0">
              <a:effectLst/>
              <a:latin typeface="Helvetica Neue"/>
            </a:endParaRPr>
          </a:p>
          <a:p>
            <a:pPr algn="l"/>
            <a:r>
              <a:rPr lang="fr-FR" b="0" i="0" u="none" strike="noStrike" dirty="0" smtClean="0">
                <a:effectLst/>
                <a:latin typeface="Helvetica Neue"/>
              </a:rPr>
              <a:t>Chaque province et territoire a sa façon de faire par rapport à l’IMDPE et soumet le questionnaire à des intervalles divers. C’est pourquoi les périodes de collecte diffèrent, ce dont il faut tenir compte quand on compare les provinces et les territoires.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i="1" dirty="0" smtClean="0"/>
          </a:p>
          <a:p>
            <a:endParaRPr lang="en-US" b="1" dirty="0" smtClean="0"/>
          </a:p>
          <a:p>
            <a:r>
              <a:rPr lang="fr-FR" b="0" i="1" u="none" strike="noStrike" dirty="0" smtClean="0">
                <a:effectLst/>
                <a:latin typeface="Helvetica Neue"/>
              </a:rPr>
              <a:t>Remarques :</a:t>
            </a:r>
            <a:r>
              <a:rPr lang="fr-FR" dirty="0" smtClean="0"/>
              <a:t/>
            </a:r>
            <a:br>
              <a:rPr lang="fr-FR" dirty="0" smtClean="0"/>
            </a:br>
            <a:r>
              <a:rPr lang="fr-FR" b="0" i="1" u="none" strike="noStrike" dirty="0" smtClean="0">
                <a:effectLst/>
                <a:latin typeface="Helvetica Neue"/>
              </a:rPr>
              <a:t>*L’analyse n’englobe que les provinces et les territoires ayant fait une collecte de données à grande échelle et ayant participé à l’analyse.</a:t>
            </a:r>
            <a:r>
              <a:rPr lang="fr-FR" dirty="0" smtClean="0"/>
              <a:t/>
            </a:r>
            <a:br>
              <a:rPr lang="fr-FR" dirty="0" smtClean="0"/>
            </a:br>
            <a:r>
              <a:rPr lang="fr-FR" b="0" i="1" u="none" strike="noStrike" dirty="0" smtClean="0">
                <a:effectLst/>
                <a:latin typeface="Helvetica Neue"/>
              </a:rPr>
              <a:t>Années des données : période de collecte des données</a:t>
            </a:r>
            <a:r>
              <a:rPr lang="fr-FR" dirty="0" smtClean="0"/>
              <a:t/>
            </a:r>
            <a:br>
              <a:rPr lang="fr-FR" dirty="0" smtClean="0"/>
            </a:br>
            <a:r>
              <a:rPr lang="fr-FR" b="0" i="1" u="none" strike="noStrike" dirty="0" smtClean="0">
                <a:effectLst/>
                <a:latin typeface="Helvetica Neue"/>
              </a:rPr>
              <a:t>Î.-P.-E. 2007-2008</a:t>
            </a:r>
            <a:r>
              <a:rPr lang="fr-FR" dirty="0" smtClean="0"/>
              <a:t/>
            </a:r>
            <a:br>
              <a:rPr lang="fr-FR" dirty="0" smtClean="0"/>
            </a:br>
            <a:r>
              <a:rPr lang="fr-FR" b="0" i="1" u="none" strike="noStrike" dirty="0" smtClean="0">
                <a:effectLst/>
                <a:latin typeface="Helvetica Neue"/>
              </a:rPr>
              <a:t>N.-B. 2008-2009</a:t>
            </a:r>
            <a:r>
              <a:rPr lang="fr-FR" dirty="0" smtClean="0"/>
              <a:t/>
            </a:r>
            <a:br>
              <a:rPr lang="fr-FR" dirty="0" smtClean="0"/>
            </a:br>
            <a:r>
              <a:rPr lang="fr-FR" b="0" i="1" u="none" strike="noStrike" dirty="0" err="1" smtClean="0">
                <a:effectLst/>
                <a:latin typeface="Helvetica Neue"/>
              </a:rPr>
              <a:t>Qc</a:t>
            </a:r>
            <a:r>
              <a:rPr lang="fr-FR" b="0" i="1" u="none" strike="noStrike" dirty="0" smtClean="0">
                <a:effectLst/>
                <a:latin typeface="Helvetica Neue"/>
              </a:rPr>
              <a:t> 2011-2012</a:t>
            </a:r>
            <a:r>
              <a:rPr lang="fr-FR" dirty="0" smtClean="0"/>
              <a:t/>
            </a:r>
            <a:br>
              <a:rPr lang="fr-FR" dirty="0" smtClean="0"/>
            </a:br>
            <a:r>
              <a:rPr lang="fr-FR" b="0" i="1" u="none" strike="noStrike" dirty="0" smtClean="0">
                <a:effectLst/>
                <a:latin typeface="Helvetica Neue"/>
              </a:rPr>
              <a:t>Ont. 2009-2010 à 2011-2012</a:t>
            </a:r>
            <a:r>
              <a:rPr lang="fr-FR" dirty="0" smtClean="0"/>
              <a:t/>
            </a:r>
            <a:br>
              <a:rPr lang="fr-FR" dirty="0" smtClean="0"/>
            </a:br>
            <a:r>
              <a:rPr lang="fr-FR" b="0" i="1" u="none" strike="noStrike" dirty="0" smtClean="0">
                <a:effectLst/>
                <a:latin typeface="Helvetica Neue"/>
              </a:rPr>
              <a:t>Man. 2010-2011</a:t>
            </a:r>
            <a:r>
              <a:rPr lang="fr-FR" dirty="0" smtClean="0"/>
              <a:t/>
            </a:r>
            <a:br>
              <a:rPr lang="fr-FR" dirty="0" smtClean="0"/>
            </a:br>
            <a:r>
              <a:rPr lang="fr-FR" b="0" i="1" u="none" strike="noStrike" dirty="0" err="1" smtClean="0">
                <a:effectLst/>
                <a:latin typeface="Helvetica Neue"/>
              </a:rPr>
              <a:t>Sask</a:t>
            </a:r>
            <a:r>
              <a:rPr lang="fr-FR" b="0" i="1" u="none" strike="noStrike" dirty="0" smtClean="0">
                <a:effectLst/>
                <a:latin typeface="Helvetica Neue"/>
              </a:rPr>
              <a:t> 2008-2009 à 2010-2011</a:t>
            </a:r>
            <a:r>
              <a:rPr lang="fr-FR" dirty="0" smtClean="0"/>
              <a:t/>
            </a:r>
            <a:br>
              <a:rPr lang="fr-FR" dirty="0" smtClean="0"/>
            </a:br>
            <a:r>
              <a:rPr lang="fr-FR" b="0" i="1" u="none" strike="noStrike" dirty="0" smtClean="0">
                <a:effectLst/>
                <a:latin typeface="Helvetica Neue"/>
              </a:rPr>
              <a:t>C.-B. 2009-2010 à 2010-2011</a:t>
            </a:r>
            <a:r>
              <a:rPr lang="fr-FR" dirty="0" smtClean="0"/>
              <a:t/>
            </a:r>
            <a:br>
              <a:rPr lang="fr-FR" dirty="0" smtClean="0"/>
            </a:br>
            <a:r>
              <a:rPr lang="fr-FR" b="0" i="1" u="none" strike="noStrike" dirty="0" err="1" smtClean="0">
                <a:effectLst/>
                <a:latin typeface="Helvetica Neue"/>
              </a:rPr>
              <a:t>Yn</a:t>
            </a:r>
            <a:r>
              <a:rPr lang="fr-FR" b="0" i="1" u="none" strike="noStrike" dirty="0" smtClean="0">
                <a:effectLst/>
                <a:latin typeface="Helvetica Neue"/>
              </a:rPr>
              <a:t> 2011-2012</a:t>
            </a:r>
            <a:r>
              <a:rPr lang="fr-FR" dirty="0" smtClean="0"/>
              <a:t/>
            </a:r>
            <a:br>
              <a:rPr lang="fr-FR" dirty="0" smtClean="0"/>
            </a:br>
            <a:r>
              <a:rPr lang="fr-FR" b="0" i="1" u="none" strike="noStrike" dirty="0" smtClean="0">
                <a:effectLst/>
                <a:latin typeface="Helvetica Neue"/>
              </a:rPr>
              <a:t>Nt Pas de données</a:t>
            </a:r>
            <a:endParaRPr lang="en-CA" dirty="0" smtClean="0"/>
          </a:p>
          <a:p>
            <a:endParaRPr lang="en-CA" i="1" dirty="0" smtClean="0"/>
          </a:p>
          <a:p>
            <a:r>
              <a:rPr lang="fr-FR" b="0" i="1" u="none" strike="noStrike" dirty="0" smtClean="0">
                <a:effectLst/>
                <a:latin typeface="Helvetica Neue"/>
              </a:rPr>
              <a:t>Source : Graphique de l’ICSI adapté des données de l’Institut canadien d’information sur la santé. Enfants vulnérables dans certains domaines de la petite enfance : un déterminant de la santé des enfants. Ottawa (Ontario), ICIS, 2014.</a:t>
            </a:r>
            <a:r>
              <a:rPr lang="fr-FR" dirty="0" smtClean="0"/>
              <a:t/>
            </a:r>
            <a:br>
              <a:rPr lang="fr-FR" dirty="0" smtClean="0"/>
            </a:br>
            <a:r>
              <a:rPr lang="fr-FR" b="1" i="1" u="none" strike="noStrike" dirty="0" smtClean="0">
                <a:solidFill>
                  <a:srgbClr val="1E1BB0"/>
                </a:solidFill>
                <a:effectLst/>
                <a:latin typeface="Helvetica Neue"/>
                <a:hlinkClick r:id="rId3"/>
              </a:rPr>
              <a:t>https://secure.cihi.ca/free_products/Children_Vulnerable_in_Areas_of_Early_Development_FR.pdf</a:t>
            </a:r>
            <a:r>
              <a:rPr lang="fr-FR" b="0" i="1" u="none" strike="noStrike" dirty="0" smtClean="0">
                <a:effectLst/>
                <a:latin typeface="Helvetica Neue"/>
              </a:rPr>
              <a:t>, consulté le 24 juillet 2017.</a:t>
            </a:r>
            <a:endParaRPr lang="en-CA" dirty="0" smtClean="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11</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none" strike="noStrike" kern="1200" cap="none" spc="0" normalizeH="0" baseline="0" noProof="0" dirty="0" err="1" smtClean="0">
                <a:ln>
                  <a:noFill/>
                </a:ln>
                <a:solidFill>
                  <a:prstClr val="black"/>
                </a:solidFill>
                <a:effectLst/>
                <a:uLnTx/>
                <a:uFillTx/>
                <a:latin typeface="+mn-lt"/>
                <a:ea typeface="+mn-ea"/>
                <a:cs typeface="+mn-cs"/>
              </a:rPr>
              <a:t>En</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Résumé</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algn="l"/>
            <a:r>
              <a:rPr lang="fr-FR" b="0" i="0" u="none" strike="noStrike" dirty="0" smtClean="0">
                <a:effectLst/>
                <a:latin typeface="Helvetica Neue"/>
              </a:rPr>
              <a:t>Le domaine des compétences sociales de l’Instrument de mesure du développement de la petite enfance (IMDPE)** concerne la curiosité à découvrir le monde, le désir de vivre de nouvelles expériences, la connaissance des comportements acceptables en public, la capacité à contrôler son comportement, un respect convenable à l’égard de l’autorité des adultes, la coopération avec les autres, le respect des règles et la capacité à s’amuser et travailler avec les autres enfants.</a:t>
            </a:r>
          </a:p>
          <a:p>
            <a:pPr algn="l"/>
            <a:endParaRPr lang="fr-FR" b="0" i="0" u="none" strike="noStrike" dirty="0" smtClean="0">
              <a:effectLst/>
              <a:latin typeface="Helvetica Neue"/>
            </a:endParaRPr>
          </a:p>
          <a:p>
            <a:pPr algn="l"/>
            <a:r>
              <a:rPr lang="fr-FR" b="0" i="0" u="none" strike="noStrike" dirty="0" smtClean="0">
                <a:effectLst/>
                <a:latin typeface="Helvetica Neue"/>
              </a:rPr>
              <a:t>Au Nouveau-Brunswick, 40,7 % des enfants vulnérables dans au moins un domaine de l’IMDPE le sont dans le domaine des compétences sociales</a:t>
            </a:r>
          </a:p>
          <a:p>
            <a:pPr algn="l"/>
            <a:endParaRPr lang="fr-FR" b="0" i="0" u="none" strike="noStrike" dirty="0" smtClean="0">
              <a:effectLst/>
              <a:latin typeface="Helvetica Neue"/>
            </a:endParaRPr>
          </a:p>
          <a:p>
            <a:pPr algn="l"/>
            <a:r>
              <a:rPr lang="fr-FR" b="0" i="0" u="none" strike="noStrike" dirty="0" smtClean="0">
                <a:effectLst/>
                <a:latin typeface="Helvetica Neue"/>
              </a:rPr>
              <a:t>Au Yukon, 23,6 % des enfants vulnérables dans au moins un domaine de l’IMDPE le sont dans le domaine des compétences sociales.</a:t>
            </a:r>
          </a:p>
          <a:p>
            <a:pPr algn="l"/>
            <a:endParaRPr lang="fr-FR" b="0" i="0" u="none" strike="noStrike" dirty="0" smtClean="0">
              <a:effectLst/>
              <a:latin typeface="Helvetica Neue"/>
            </a:endParaRPr>
          </a:p>
          <a:p>
            <a:pPr algn="l"/>
            <a:r>
              <a:rPr lang="fr-FR" b="0" i="0" u="none" strike="noStrike" dirty="0" smtClean="0">
                <a:effectLst/>
                <a:latin typeface="Helvetica Neue"/>
              </a:rPr>
              <a:t>Chaque province et territoire a sa façon de faire par rapport à l’IMDPE et soumet le questionnaire à des intervalles divers. C’est pourquoi les périodes de collecte diffèrent, ce dont il faut tenir compte quand on compare les provinces et les territoires.</a:t>
            </a:r>
            <a:endParaRPr lang="en-CA" i="1" dirty="0" smtClean="0"/>
          </a:p>
          <a:p>
            <a:endParaRPr lang="en-US" b="1" dirty="0" smtClean="0"/>
          </a:p>
          <a:p>
            <a:r>
              <a:rPr lang="fr-FR" b="0" i="1" u="none" strike="noStrike" dirty="0" smtClean="0">
                <a:effectLst/>
                <a:latin typeface="Helvetica Neue"/>
              </a:rPr>
              <a:t>Remarques :</a:t>
            </a:r>
            <a:r>
              <a:rPr lang="fr-FR" dirty="0" smtClean="0"/>
              <a:t/>
            </a:r>
            <a:br>
              <a:rPr lang="fr-FR" dirty="0" smtClean="0"/>
            </a:br>
            <a:r>
              <a:rPr lang="fr-FR" b="0" i="1" u="none" strike="noStrike" dirty="0" smtClean="0">
                <a:effectLst/>
                <a:latin typeface="Helvetica Neue"/>
              </a:rPr>
              <a:t>*L’analyse n’englobe que les provinces et les territoires ayant fait une collecte de données à grande échelle et ayant participé à l’analyse.</a:t>
            </a:r>
            <a:r>
              <a:rPr lang="fr-FR" dirty="0" smtClean="0"/>
              <a:t/>
            </a:r>
            <a:br>
              <a:rPr lang="fr-FR" dirty="0" smtClean="0"/>
            </a:br>
            <a:r>
              <a:rPr lang="fr-FR" b="0" i="1" u="none" strike="noStrike" dirty="0" smtClean="0">
                <a:effectLst/>
                <a:latin typeface="Helvetica Neue"/>
              </a:rPr>
              <a:t>Années des données : période de collecte des données</a:t>
            </a:r>
            <a:r>
              <a:rPr lang="fr-FR" dirty="0" smtClean="0"/>
              <a:t/>
            </a:r>
            <a:br>
              <a:rPr lang="fr-FR" dirty="0" smtClean="0"/>
            </a:br>
            <a:r>
              <a:rPr lang="fr-FR" b="0" i="1" u="none" strike="noStrike" dirty="0" smtClean="0">
                <a:effectLst/>
                <a:latin typeface="Helvetica Neue"/>
              </a:rPr>
              <a:t>Î.-P.-E. 2007-2008</a:t>
            </a:r>
            <a:r>
              <a:rPr lang="fr-FR" dirty="0" smtClean="0"/>
              <a:t/>
            </a:r>
            <a:br>
              <a:rPr lang="fr-FR" dirty="0" smtClean="0"/>
            </a:br>
            <a:r>
              <a:rPr lang="fr-FR" b="0" i="1" u="none" strike="noStrike" dirty="0" smtClean="0">
                <a:effectLst/>
                <a:latin typeface="Helvetica Neue"/>
              </a:rPr>
              <a:t>N.-B. 2008-2009</a:t>
            </a:r>
            <a:r>
              <a:rPr lang="fr-FR" dirty="0" smtClean="0"/>
              <a:t/>
            </a:r>
            <a:br>
              <a:rPr lang="fr-FR" dirty="0" smtClean="0"/>
            </a:br>
            <a:r>
              <a:rPr lang="fr-FR" b="0" i="1" u="none" strike="noStrike" dirty="0" err="1" smtClean="0">
                <a:effectLst/>
                <a:latin typeface="Helvetica Neue"/>
              </a:rPr>
              <a:t>Qc</a:t>
            </a:r>
            <a:r>
              <a:rPr lang="fr-FR" b="0" i="1" u="none" strike="noStrike" dirty="0" smtClean="0">
                <a:effectLst/>
                <a:latin typeface="Helvetica Neue"/>
              </a:rPr>
              <a:t> 2011-2012</a:t>
            </a:r>
            <a:r>
              <a:rPr lang="fr-FR" dirty="0" smtClean="0"/>
              <a:t/>
            </a:r>
            <a:br>
              <a:rPr lang="fr-FR" dirty="0" smtClean="0"/>
            </a:br>
            <a:r>
              <a:rPr lang="fr-FR" b="0" i="1" u="none" strike="noStrike" dirty="0" smtClean="0">
                <a:effectLst/>
                <a:latin typeface="Helvetica Neue"/>
              </a:rPr>
              <a:t>Ont. 2009-2010 à 2011-2012</a:t>
            </a:r>
            <a:r>
              <a:rPr lang="fr-FR" dirty="0" smtClean="0"/>
              <a:t/>
            </a:r>
            <a:br>
              <a:rPr lang="fr-FR" dirty="0" smtClean="0"/>
            </a:br>
            <a:r>
              <a:rPr lang="fr-FR" b="0" i="1" u="none" strike="noStrike" dirty="0" smtClean="0">
                <a:effectLst/>
                <a:latin typeface="Helvetica Neue"/>
              </a:rPr>
              <a:t>Man. 2010-2011</a:t>
            </a:r>
            <a:r>
              <a:rPr lang="fr-FR" dirty="0" smtClean="0"/>
              <a:t/>
            </a:r>
            <a:br>
              <a:rPr lang="fr-FR" dirty="0" smtClean="0"/>
            </a:br>
            <a:r>
              <a:rPr lang="fr-FR" b="0" i="1" u="none" strike="noStrike" dirty="0" err="1" smtClean="0">
                <a:effectLst/>
                <a:latin typeface="Helvetica Neue"/>
              </a:rPr>
              <a:t>Sask</a:t>
            </a:r>
            <a:r>
              <a:rPr lang="fr-FR" b="0" i="1" u="none" strike="noStrike" dirty="0" smtClean="0">
                <a:effectLst/>
                <a:latin typeface="Helvetica Neue"/>
              </a:rPr>
              <a:t> 2008-2009 à 2010-2011</a:t>
            </a:r>
            <a:r>
              <a:rPr lang="fr-FR" dirty="0" smtClean="0"/>
              <a:t/>
            </a:r>
            <a:br>
              <a:rPr lang="fr-FR" dirty="0" smtClean="0"/>
            </a:br>
            <a:r>
              <a:rPr lang="fr-FR" b="0" i="1" u="none" strike="noStrike" dirty="0" smtClean="0">
                <a:effectLst/>
                <a:latin typeface="Helvetica Neue"/>
              </a:rPr>
              <a:t>C.-B. 2009-2010 à 2010-2011</a:t>
            </a:r>
            <a:r>
              <a:rPr lang="fr-FR" dirty="0" smtClean="0"/>
              <a:t/>
            </a:r>
            <a:br>
              <a:rPr lang="fr-FR" dirty="0" smtClean="0"/>
            </a:br>
            <a:r>
              <a:rPr lang="fr-FR" b="0" i="1" u="none" strike="noStrike" dirty="0" err="1" smtClean="0">
                <a:effectLst/>
                <a:latin typeface="Helvetica Neue"/>
              </a:rPr>
              <a:t>Yn</a:t>
            </a:r>
            <a:r>
              <a:rPr lang="fr-FR" b="0" i="1" u="none" strike="noStrike" dirty="0" smtClean="0">
                <a:effectLst/>
                <a:latin typeface="Helvetica Neue"/>
              </a:rPr>
              <a:t> 2011-2012</a:t>
            </a:r>
            <a:r>
              <a:rPr lang="fr-FR" dirty="0" smtClean="0"/>
              <a:t/>
            </a:r>
            <a:br>
              <a:rPr lang="fr-FR" dirty="0" smtClean="0"/>
            </a:br>
            <a:r>
              <a:rPr lang="fr-FR" b="0" i="1" u="none" strike="noStrike" dirty="0" smtClean="0">
                <a:effectLst/>
                <a:latin typeface="Helvetica Neue"/>
              </a:rPr>
              <a:t>Nt Pas de données</a:t>
            </a:r>
            <a:endParaRPr lang="en-CA" dirty="0" smtClean="0"/>
          </a:p>
          <a:p>
            <a:endParaRPr lang="en-CA" i="1" dirty="0" smtClean="0"/>
          </a:p>
          <a:p>
            <a:r>
              <a:rPr lang="fr-FR" b="0" i="1" u="none" strike="noStrike" dirty="0" smtClean="0">
                <a:effectLst/>
                <a:latin typeface="Helvetica Neue"/>
              </a:rPr>
              <a:t>Source : Graphique de l’ICSI adapté des données de l’Institut canadien d’information sur la santé. Enfants vulnérables dans certains domaines de la petite enfance : un déterminant de la santé des enfants. Ottawa (Ontario), ICIS, 2014.</a:t>
            </a:r>
            <a:r>
              <a:rPr lang="fr-FR" dirty="0" smtClean="0"/>
              <a:t/>
            </a:r>
            <a:br>
              <a:rPr lang="fr-FR" dirty="0" smtClean="0"/>
            </a:br>
            <a:r>
              <a:rPr lang="fr-FR" b="1" i="1" u="none" strike="noStrike" dirty="0" smtClean="0">
                <a:solidFill>
                  <a:srgbClr val="1E1BB0"/>
                </a:solidFill>
                <a:effectLst/>
                <a:latin typeface="Helvetica Neue"/>
                <a:hlinkClick r:id="rId3"/>
              </a:rPr>
              <a:t>https://secure.cihi.ca/free_products/Children_Vulnerable_in_Areas_of_Early_Development_FR.pdf</a:t>
            </a:r>
            <a:r>
              <a:rPr lang="fr-FR" b="0" i="1" u="none" strike="noStrike" dirty="0" smtClean="0">
                <a:effectLst/>
                <a:latin typeface="Helvetica Neue"/>
              </a:rPr>
              <a:t>, consulté le 24 juillet 2017.</a:t>
            </a:r>
            <a:endParaRPr lang="en-CA" dirty="0" smtClean="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12</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none" strike="noStrike" kern="1200" cap="none" spc="0" normalizeH="0" baseline="0" noProof="0" dirty="0" err="1" smtClean="0">
                <a:ln>
                  <a:noFill/>
                </a:ln>
                <a:solidFill>
                  <a:prstClr val="black"/>
                </a:solidFill>
                <a:effectLst/>
                <a:uLnTx/>
                <a:uFillTx/>
                <a:latin typeface="+mn-lt"/>
                <a:ea typeface="+mn-ea"/>
                <a:cs typeface="+mn-cs"/>
              </a:rPr>
              <a:t>En</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Résumé</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algn="l"/>
            <a:r>
              <a:rPr lang="fr-FR" b="0" i="0" u="none" strike="noStrike" dirty="0" smtClean="0">
                <a:effectLst/>
                <a:latin typeface="Helvetica Neue"/>
              </a:rPr>
              <a:t>Les garçons sont plus susceptibles que les filles d’être vulnérables dans les domaines de la maturité affective et des compétences sociales de l’Instrument de mesure du développement de la petite enfance (IMDPE)*.</a:t>
            </a:r>
          </a:p>
          <a:p>
            <a:pPr algn="l"/>
            <a:endParaRPr lang="fr-FR" b="0" i="0" u="none" strike="noStrike" dirty="0" smtClean="0">
              <a:effectLst/>
              <a:latin typeface="Helvetica Neue"/>
            </a:endParaRPr>
          </a:p>
          <a:p>
            <a:pPr algn="l"/>
            <a:r>
              <a:rPr lang="fr-FR" b="0" i="0" u="none" strike="noStrike" dirty="0" smtClean="0">
                <a:effectLst/>
                <a:latin typeface="Helvetica Neue"/>
              </a:rPr>
              <a:t>Le domaine de la maturité affective concerne la capacité de réfléchir avant d’agir, l’équilibre entre la peur excessive et l’impulsivité extrême, la capacité de maîtriser ses émotions en fonction de son âge et l’empathie à l’égard des sentiments d’autrui.</a:t>
            </a:r>
          </a:p>
          <a:p>
            <a:pPr algn="l"/>
            <a:endParaRPr lang="fr-FR" b="0" i="0" u="none" strike="noStrike" dirty="0" smtClean="0">
              <a:effectLst/>
              <a:latin typeface="Helvetica Neue"/>
            </a:endParaRPr>
          </a:p>
          <a:p>
            <a:pPr algn="l"/>
            <a:r>
              <a:rPr lang="fr-FR" b="0" i="0" u="none" strike="noStrike" dirty="0" smtClean="0">
                <a:effectLst/>
                <a:latin typeface="Helvetica Neue"/>
              </a:rPr>
              <a:t>Le domaine des compétences sociales concerne la curiosité à découvrir le monde, le désir de vivre de nouvelles expériences, la connaissance des comportements acceptables en public, la capacité à contrôler son comportement, un respect convenable à l’égard de l’autorité des adultes, la coopération avec les autres, le respect des règles et la capacité à s’amuser et travailler avec les autres enfants.</a:t>
            </a:r>
          </a:p>
          <a:p>
            <a:endParaRPr lang="en-US" sz="1100" b="1" i="1" u="sng" kern="1200" dirty="0" smtClean="0">
              <a:solidFill>
                <a:schemeClr val="tx1"/>
              </a:solidFill>
              <a:effectLst/>
              <a:latin typeface="+mn-lt"/>
              <a:ea typeface="+mn-ea"/>
              <a:cs typeface="+mn-cs"/>
            </a:endParaRPr>
          </a:p>
          <a:p>
            <a:r>
              <a:rPr lang="fr-FR" b="0" i="1" u="none" strike="noStrike" dirty="0" smtClean="0">
                <a:effectLst/>
                <a:latin typeface="Helvetica Neue"/>
              </a:rPr>
              <a:t>Source : Graphique de l’ICSI adapté des données de l’Institut canadien d’information sur la santé. Enfants vulnérables dans certains domaines de la petite enfance : un déterminant de la santé des enfants. Ottawa (Ontario), ICIS, 2014.</a:t>
            </a:r>
            <a:r>
              <a:rPr lang="fr-FR" dirty="0" smtClean="0"/>
              <a:t/>
            </a:r>
            <a:br>
              <a:rPr lang="fr-FR" dirty="0" smtClean="0"/>
            </a:br>
            <a:r>
              <a:rPr lang="fr-FR" b="1" i="1" u="none" strike="noStrike" dirty="0" smtClean="0">
                <a:solidFill>
                  <a:srgbClr val="1E1BB0"/>
                </a:solidFill>
                <a:effectLst/>
                <a:latin typeface="Helvetica Neue"/>
                <a:hlinkClick r:id="rId3"/>
              </a:rPr>
              <a:t>https://secure.cihi.ca/free_products/Children_Vulnerable_in_Areas_of_Early_Development_FR.pdf</a:t>
            </a:r>
            <a:r>
              <a:rPr lang="fr-FR" b="0" i="1" u="none" strike="noStrike" dirty="0" smtClean="0">
                <a:effectLst/>
                <a:latin typeface="Helvetica Neue"/>
              </a:rPr>
              <a:t>, consulté le 24 juillet 2017.</a:t>
            </a:r>
            <a:endParaRPr lang="en-CA" b="1" i="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13</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none" strike="noStrike" kern="1200" cap="none" spc="0" normalizeH="0" baseline="0" noProof="0" dirty="0" err="1" smtClean="0">
                <a:ln>
                  <a:noFill/>
                </a:ln>
                <a:solidFill>
                  <a:prstClr val="black"/>
                </a:solidFill>
                <a:effectLst/>
                <a:uLnTx/>
                <a:uFillTx/>
                <a:latin typeface="+mn-lt"/>
                <a:ea typeface="+mn-ea"/>
                <a:cs typeface="+mn-cs"/>
              </a:rPr>
              <a:t>En</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Résumé</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algn="l"/>
            <a:r>
              <a:rPr lang="fr-FR" b="0" i="0" u="none" strike="noStrike" dirty="0" smtClean="0">
                <a:effectLst/>
                <a:latin typeface="Helvetica Neue"/>
              </a:rPr>
              <a:t>Les enfants provenant de quartiers à faible revenu sont plus à risque, que les enfants provenant de quartiers à revenu plus élevé, d’être vulnérables dans les domaines suivants de l’Instrument de mesure du développement de la petite enfance (IMDPE) : habiletés de communication et connaissances générales, développement cognitif et langagier, santé physique et bien-être et compétences sociales.</a:t>
            </a:r>
          </a:p>
          <a:p>
            <a:pPr algn="l"/>
            <a:endParaRPr lang="fr-FR" b="0" i="0" u="none" strike="noStrike" dirty="0" smtClean="0">
              <a:effectLst/>
              <a:latin typeface="Helvetica Neue"/>
            </a:endParaRPr>
          </a:p>
          <a:p>
            <a:pPr algn="l"/>
            <a:r>
              <a:rPr lang="fr-FR" b="0" i="0" u="none" strike="noStrike" dirty="0" smtClean="0">
                <a:effectLst/>
                <a:latin typeface="Helvetica Neue"/>
              </a:rPr>
              <a:t>Les enfants provenant de quartiers à revenu plus élevé sont plus susceptibles d’être vulnérables dans le domaine de la maturité affective que les enfants provenant de quartiers à faible revenu.</a:t>
            </a:r>
          </a:p>
          <a:p>
            <a:pPr algn="l"/>
            <a:endParaRPr lang="fr-FR" b="0" i="0" u="none" strike="noStrike" dirty="0" smtClean="0">
              <a:effectLst/>
              <a:latin typeface="Helvetica Neue"/>
            </a:endParaRPr>
          </a:p>
          <a:p>
            <a:pPr algn="l"/>
            <a:r>
              <a:rPr lang="fr-FR" b="0" i="0" u="none" strike="noStrike" dirty="0" smtClean="0">
                <a:effectLst/>
                <a:latin typeface="Helvetica Neue"/>
              </a:rPr>
              <a:t>Le domaine des habiletés de communication et des connaissances générales concerne la capacité de l’enfant à communiquer ses idées et ses besoins de manière socialement acceptable, à raconter des histoires, à comprendre ce qu’on lui dit et à répondre à des questions nécessitant une connaissance du monde qui l’entoure.</a:t>
            </a:r>
          </a:p>
          <a:p>
            <a:pPr algn="l"/>
            <a:endParaRPr lang="fr-FR" b="0" i="0" u="none" strike="noStrike" dirty="0" smtClean="0">
              <a:effectLst/>
              <a:latin typeface="Helvetica Neue"/>
            </a:endParaRPr>
          </a:p>
          <a:p>
            <a:pPr algn="l"/>
            <a:r>
              <a:rPr lang="fr-FR" b="0" i="0" u="none" strike="noStrike" dirty="0" smtClean="0">
                <a:effectLst/>
                <a:latin typeface="Helvetica Neue"/>
              </a:rPr>
              <a:t>Le domaine du développement cognitif et langagier concerne la réceptivité à la lecture, un niveau de lecture, d’écriture et de calcul approprié pour son âge, la capacité de comprendre les ressemblances et les différences et la capacité de répéter de mémoire des éléments d’information.</a:t>
            </a:r>
          </a:p>
          <a:p>
            <a:pPr algn="l"/>
            <a:endParaRPr lang="fr-FR" b="0" i="0" u="none" strike="noStrike" dirty="0" smtClean="0">
              <a:effectLst/>
              <a:latin typeface="Helvetica Neue"/>
            </a:endParaRPr>
          </a:p>
          <a:p>
            <a:pPr algn="l"/>
            <a:r>
              <a:rPr lang="fr-FR" b="0" i="0" u="none" strike="noStrike" dirty="0" smtClean="0">
                <a:effectLst/>
                <a:latin typeface="Helvetica Neue"/>
              </a:rPr>
              <a:t>Le domaine de la santé physique et du bien-être concerne la motricité globale et la motricité fine (tenir un crayon, courir sur un terrain de jeu, coordination motrice), un niveau d’énergie adapté aux activités en classe, la capacité de répondre soi-même à ses besoins et les aptitudes à la vie quotidienne.</a:t>
            </a:r>
          </a:p>
          <a:p>
            <a:pPr algn="l"/>
            <a:endParaRPr lang="fr-FR" b="0" i="0" u="none" strike="noStrike" dirty="0" smtClean="0">
              <a:effectLst/>
              <a:latin typeface="Helvetica Neue"/>
            </a:endParaRPr>
          </a:p>
          <a:p>
            <a:pPr algn="l"/>
            <a:r>
              <a:rPr lang="fr-FR" b="0" i="0" u="none" strike="noStrike" dirty="0" smtClean="0">
                <a:effectLst/>
                <a:latin typeface="Helvetica Neue"/>
              </a:rPr>
              <a:t>Le domaine de la maturité affective concerne la capacité de réfléchir avant d’agir, l’équilibre entre la peur excessive et l’impulsivité extrême, la capacité de maîtriser ses émotions en fonction de son âge et l’empathie à l’égard des sentiments d’autrui.</a:t>
            </a:r>
          </a:p>
          <a:p>
            <a:endParaRPr lang="en-CA" dirty="0" smtClean="0"/>
          </a:p>
          <a:p>
            <a:endParaRPr lang="en-US" b="0" dirty="0" smtClean="0"/>
          </a:p>
          <a:p>
            <a:r>
              <a:rPr lang="fr-FR" b="0" i="1" u="none" strike="noStrike" dirty="0" smtClean="0">
                <a:effectLst/>
                <a:latin typeface="Helvetica Neue"/>
              </a:rPr>
              <a:t>Remarque :</a:t>
            </a:r>
            <a:r>
              <a:rPr lang="fr-FR" dirty="0" smtClean="0"/>
              <a:t/>
            </a:r>
            <a:br>
              <a:rPr lang="fr-FR" dirty="0" smtClean="0"/>
            </a:br>
            <a:r>
              <a:rPr lang="fr-FR" b="0" i="1" u="none" strike="noStrike" dirty="0" smtClean="0">
                <a:effectLst/>
                <a:latin typeface="Helvetica Neue"/>
              </a:rPr>
              <a:t>Le dénominateur commun de tous ces pourcentages est le nombre d’enfants vulnérables dans au moins un domaine de l’IMDPE.</a:t>
            </a:r>
            <a:endParaRPr lang="en-CA" dirty="0" smtClean="0"/>
          </a:p>
          <a:p>
            <a:endParaRPr lang="en-CA" i="1" dirty="0" smtClean="0"/>
          </a:p>
          <a:p>
            <a:r>
              <a:rPr lang="fr-FR" b="0" i="1" u="none" strike="noStrike" dirty="0" smtClean="0">
                <a:effectLst/>
                <a:latin typeface="Helvetica Neue"/>
              </a:rPr>
              <a:t>Source : Graphique de l’ICSI adapté des données de l’Institut canadien d’information sur la santé. Enfants vulnérables dans certains domaines de la petite enfance : un déterminant de la santé des enfants. Ottawa (Ontario), ICIS, 2014.</a:t>
            </a:r>
            <a:r>
              <a:rPr lang="fr-FR" dirty="0" smtClean="0"/>
              <a:t/>
            </a:r>
            <a:br>
              <a:rPr lang="fr-FR" dirty="0" smtClean="0"/>
            </a:br>
            <a:r>
              <a:rPr lang="fr-FR" b="1" i="1" u="none" strike="noStrike" dirty="0" smtClean="0">
                <a:solidFill>
                  <a:srgbClr val="1E1BB0"/>
                </a:solidFill>
                <a:effectLst/>
                <a:latin typeface="Helvetica Neue"/>
                <a:hlinkClick r:id="rId3"/>
              </a:rPr>
              <a:t>https://secure.cihi.ca/free_products/Children_Vulnerable_in_Areas_of_Early_Development_FR.pdf</a:t>
            </a:r>
            <a:r>
              <a:rPr lang="fr-FR" b="0" i="1" u="none" strike="noStrike" dirty="0" smtClean="0">
                <a:effectLst/>
                <a:latin typeface="Helvetica Neue"/>
              </a:rPr>
              <a:t>, consulté le 24 juillet 2017.</a:t>
            </a:r>
            <a:endParaRPr lang="en-CA" dirty="0" smtClean="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14</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none" strike="noStrike" kern="1200" cap="none" spc="0" normalizeH="0" baseline="0" noProof="0" dirty="0" err="1" smtClean="0">
                <a:ln>
                  <a:noFill/>
                </a:ln>
                <a:solidFill>
                  <a:prstClr val="black"/>
                </a:solidFill>
                <a:effectLst/>
                <a:uLnTx/>
                <a:uFillTx/>
                <a:latin typeface="+mn-lt"/>
                <a:ea typeface="+mn-ea"/>
                <a:cs typeface="+mn-cs"/>
              </a:rPr>
              <a:t>En</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Résumé</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algn="l"/>
            <a:r>
              <a:rPr lang="fr-FR" b="0" i="0" u="none" strike="noStrike" dirty="0" smtClean="0">
                <a:effectLst/>
                <a:latin typeface="Helvetica Neue"/>
              </a:rPr>
              <a:t>En 2006-2007, la majorité des enfants de quatre et cinq ans avaient de bonnes capacités à entendre et comprendre le vocabulaire.</a:t>
            </a:r>
          </a:p>
          <a:p>
            <a:pPr algn="l"/>
            <a:endParaRPr lang="fr-FR" b="0" i="0" u="none" strike="noStrike" dirty="0" smtClean="0">
              <a:effectLst/>
              <a:latin typeface="Helvetica Neue"/>
            </a:endParaRPr>
          </a:p>
          <a:p>
            <a:pPr algn="l"/>
            <a:r>
              <a:rPr lang="fr-FR" b="0" i="0" u="none" strike="noStrike" dirty="0" smtClean="0">
                <a:effectLst/>
                <a:latin typeface="Helvetica Neue"/>
              </a:rPr>
              <a:t>En 2006-2007, 70,1 % des enfants de quatre et cinq ans avaient obtenu un score moyen à l’Échelle de vocabulaire en images </a:t>
            </a:r>
            <a:r>
              <a:rPr lang="fr-FR" b="0" i="0" u="none" strike="noStrike" dirty="0" err="1" smtClean="0">
                <a:effectLst/>
                <a:latin typeface="Helvetica Neue"/>
              </a:rPr>
              <a:t>Peabody</a:t>
            </a:r>
            <a:r>
              <a:rPr lang="fr-FR" b="0" i="0" u="none" strike="noStrike" dirty="0" smtClean="0">
                <a:effectLst/>
                <a:latin typeface="Helvetica Neue"/>
              </a:rPr>
              <a:t> (EVIP-R) et 15,8 % avaient obtenu un score avancé, pour un total de 85,9 % des enfants de quatre et cinq ans, ce qui représente une légère augmentation par rapport à 2000-2001 (85,5 %).</a:t>
            </a:r>
          </a:p>
          <a:p>
            <a:pPr algn="l"/>
            <a:endParaRPr lang="fr-FR" b="0" i="0" u="none" strike="noStrike" dirty="0" smtClean="0">
              <a:effectLst/>
              <a:latin typeface="Helvetica Neue"/>
            </a:endParaRPr>
          </a:p>
          <a:p>
            <a:pPr algn="l"/>
            <a:r>
              <a:rPr lang="fr-FR" b="0" i="0" u="none" strike="noStrike" dirty="0" smtClean="0">
                <a:effectLst/>
                <a:latin typeface="Helvetica Neue"/>
              </a:rPr>
              <a:t>La majorité des enfants de quatre à cinq ans (81,4 %) ont aussi eu un score moyen ou avancé au test « Qui suis-je? » en 2006-2007, une baisse par rapport à 2000-2001 (84,8 %).</a:t>
            </a:r>
          </a:p>
          <a:p>
            <a:pPr algn="l"/>
            <a:endParaRPr lang="fr-FR" b="0" i="0" u="none" strike="noStrike" dirty="0" smtClean="0">
              <a:effectLst/>
              <a:latin typeface="Helvetica Neue"/>
            </a:endParaRPr>
          </a:p>
          <a:p>
            <a:pPr algn="l"/>
            <a:r>
              <a:rPr lang="fr-FR" b="0" i="0" u="none" strike="noStrike" dirty="0" smtClean="0">
                <a:effectLst/>
                <a:latin typeface="Helvetica Neue"/>
              </a:rPr>
              <a:t>En tout, 83,6 % des enfants de quatre et cinq ans ont eu, en 2006-2007, un score moyen ou avancé à l’Évaluation de la connaissance des nombres, une baisse par rapport à 2000-2001 (85,3 %)</a:t>
            </a:r>
          </a:p>
          <a:p>
            <a:endParaRPr lang="en-US" b="0" dirty="0" smtClean="0"/>
          </a:p>
          <a:p>
            <a:r>
              <a:rPr lang="fr-FR" b="0" i="1" u="none" strike="noStrike" dirty="0" smtClean="0">
                <a:effectLst/>
                <a:latin typeface="Helvetica Neue"/>
              </a:rPr>
              <a:t>Remarques :</a:t>
            </a:r>
            <a:r>
              <a:rPr lang="fr-FR" dirty="0" smtClean="0"/>
              <a:t/>
            </a:r>
            <a:br>
              <a:rPr lang="fr-FR" dirty="0" smtClean="0"/>
            </a:br>
            <a:r>
              <a:rPr lang="fr-FR" b="0" i="1" u="none" strike="noStrike" dirty="0" smtClean="0">
                <a:effectLst/>
                <a:latin typeface="Helvetica Neue"/>
              </a:rPr>
              <a:t>*Plusieurs instruments servent à mesurer la maturité ou les aptitudes scolaires des enfants de quatre et cinq ans.</a:t>
            </a:r>
            <a:r>
              <a:rPr lang="fr-FR" dirty="0" smtClean="0"/>
              <a:t/>
            </a:r>
            <a:br>
              <a:rPr lang="fr-FR" dirty="0" smtClean="0"/>
            </a:br>
            <a:r>
              <a:rPr lang="fr-FR" b="0" i="1" u="none" strike="noStrike" dirty="0" smtClean="0">
                <a:effectLst/>
                <a:latin typeface="Helvetica Neue"/>
              </a:rPr>
              <a:t>La version révisée de l’Échelle de vocabulaire en images </a:t>
            </a:r>
            <a:r>
              <a:rPr lang="fr-FR" b="0" i="1" u="none" strike="noStrike" dirty="0" err="1" smtClean="0">
                <a:effectLst/>
                <a:latin typeface="Helvetica Neue"/>
              </a:rPr>
              <a:t>Peabody</a:t>
            </a:r>
            <a:r>
              <a:rPr lang="fr-FR" b="0" i="1" u="none" strike="noStrike" dirty="0" smtClean="0">
                <a:effectLst/>
                <a:latin typeface="Helvetica Neue"/>
              </a:rPr>
              <a:t> (EVIP-R) évalue les habiletés verbales et les aptitudes scolaires d’un enfant. On lui montre des images et il doit choisir celle qui correspond au mot prononcé par l’intervieweur.</a:t>
            </a:r>
            <a:r>
              <a:rPr lang="fr-FR" dirty="0" smtClean="0"/>
              <a:t/>
            </a:r>
            <a:br>
              <a:rPr lang="fr-FR" dirty="0" smtClean="0"/>
            </a:br>
            <a:r>
              <a:rPr lang="fr-FR" b="0" i="1" u="none" strike="noStrike" dirty="0" smtClean="0">
                <a:effectLst/>
                <a:latin typeface="Helvetica Neue"/>
              </a:rPr>
              <a:t>Le test « Qui suis-je? » compte deux volets. Le premier (habiletés à copier) évalue les capacités de l’enfant à conceptualiser et reconstruire une figure géométrique. Le second (tâches d’écriture) évalue la capacité de l’enfant à comprendre et utiliser des représentations symboliques comme des chiffres, des lettres et des mots. La capacité de l’enfant à effectuer chaque tâche dépend de divers facteurs, dont sa maturité, sa culture, ses expériences et ses aptitudes langagières.</a:t>
            </a:r>
            <a:r>
              <a:rPr lang="fr-FR" dirty="0" smtClean="0"/>
              <a:t/>
            </a:r>
            <a:br>
              <a:rPr lang="fr-FR" dirty="0" smtClean="0"/>
            </a:br>
            <a:r>
              <a:rPr lang="fr-FR" b="0" i="1" u="none" strike="noStrike" dirty="0" smtClean="0">
                <a:effectLst/>
                <a:latin typeface="Helvetica Neue"/>
              </a:rPr>
              <a:t>L’Évaluation de la connaissance des nombres mesure la capacité de l’enfant à comprendre et à utiliser les nombres.</a:t>
            </a:r>
          </a:p>
          <a:p>
            <a:endParaRPr lang="en-CA" i="1" dirty="0" smtClean="0"/>
          </a:p>
          <a:p>
            <a:r>
              <a:rPr lang="fr-FR" b="0" i="1" u="none" strike="noStrike" dirty="0" smtClean="0">
                <a:effectLst/>
                <a:latin typeface="Helvetica Neue"/>
              </a:rPr>
              <a:t>Source : Graphique de l’ICSI adapté des données du document Le bien-être des jeunes enfants au Canada, rapport du gouvernement du Canada 2011. </a:t>
            </a:r>
            <a:r>
              <a:rPr lang="fr-FR" b="1" i="1" u="none" strike="noStrike" dirty="0" smtClean="0">
                <a:solidFill>
                  <a:srgbClr val="1E1BB0"/>
                </a:solidFill>
                <a:effectLst/>
                <a:latin typeface="Helvetica Neue"/>
                <a:hlinkClick r:id="rId3"/>
              </a:rPr>
              <a:t>http://www.dpe-agje-ecd-elcc.ca/fra/dpe/bien-etre/sp_ah_1027_04_12_fra.pdf</a:t>
            </a:r>
            <a:r>
              <a:rPr lang="fr-FR" b="0" i="1" u="none" strike="noStrike" dirty="0" smtClean="0">
                <a:effectLst/>
                <a:latin typeface="Helvetica Neue"/>
              </a:rPr>
              <a:t>, consulté le 28 juillet 2017.</a:t>
            </a:r>
            <a:endParaRPr lang="en-CA" dirty="0" smtClean="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15</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none" strike="noStrike" kern="1200" cap="none" spc="0" normalizeH="0" baseline="0" noProof="0" dirty="0" err="1" smtClean="0">
                <a:ln>
                  <a:noFill/>
                </a:ln>
                <a:solidFill>
                  <a:prstClr val="black"/>
                </a:solidFill>
                <a:effectLst/>
                <a:uLnTx/>
                <a:uFillTx/>
                <a:latin typeface="+mn-lt"/>
                <a:ea typeface="+mn-ea"/>
                <a:cs typeface="+mn-cs"/>
              </a:rPr>
              <a:t>En</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Résumé</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r>
              <a:rPr lang="fr-FR" b="0" i="0" u="none" strike="noStrike" dirty="0" smtClean="0">
                <a:effectLst/>
                <a:latin typeface="Helvetica Neue"/>
              </a:rPr>
              <a:t>Les filles sont plus susceptibles que les garçons d’obtenir un score avancé au test « Qui suis-je? », 18,9 % par rapport à 8,7 %.</a:t>
            </a:r>
            <a:endParaRPr lang="en-CA" dirty="0" smtClean="0"/>
          </a:p>
          <a:p>
            <a:endParaRPr lang="en-US" b="0" dirty="0" smtClean="0"/>
          </a:p>
          <a:p>
            <a:r>
              <a:rPr lang="fr-FR" b="0" i="1" u="none" strike="noStrike" dirty="0" smtClean="0">
                <a:effectLst/>
                <a:latin typeface="Helvetica Neue"/>
              </a:rPr>
              <a:t>Remarque :</a:t>
            </a:r>
            <a:r>
              <a:rPr lang="fr-FR" dirty="0" smtClean="0"/>
              <a:t/>
            </a:r>
            <a:br>
              <a:rPr lang="fr-FR" dirty="0" smtClean="0"/>
            </a:br>
            <a:r>
              <a:rPr lang="fr-FR" b="0" i="1" u="none" strike="noStrike" dirty="0" smtClean="0">
                <a:effectLst/>
                <a:latin typeface="Helvetica Neue"/>
              </a:rPr>
              <a:t>*Le test « Qui suis-je? » compte deux volets. Le premier (habiletés à copier) évalue les capacités de l’enfant à conceptualiser et reconstruire une figure géométrique. Le second (tâches d’écriture) évalue la capacité de l’enfant à comprendre et utiliser des représentations symboliques comme des chiffres, des lettres et des mots. La capacité de l’enfant à effectuer chaque tâche dépend de facteurs divers dont sa maturité, sa culture, ses expériences et ses aptitudes langagières.</a:t>
            </a:r>
          </a:p>
          <a:p>
            <a:endParaRPr lang="en-CA" i="1" dirty="0" smtClean="0"/>
          </a:p>
          <a:p>
            <a:r>
              <a:rPr lang="fr-FR" b="0" i="1" u="none" strike="noStrike" dirty="0" smtClean="0">
                <a:effectLst/>
                <a:latin typeface="Helvetica Neue"/>
              </a:rPr>
              <a:t>Source : Graphique de l’ICSI adapté des données du document Le bien-être des jeunes enfants au Canada, rapport du gouvernement du Canada 2011. </a:t>
            </a:r>
            <a:r>
              <a:rPr lang="fr-FR" b="1" i="1" u="none" strike="noStrike" dirty="0" smtClean="0">
                <a:solidFill>
                  <a:srgbClr val="1E1BB0"/>
                </a:solidFill>
                <a:effectLst/>
                <a:latin typeface="Helvetica Neue"/>
                <a:hlinkClick r:id="rId3"/>
              </a:rPr>
              <a:t>http://www.dpe-agje-ecd-elcc.ca/fra/dpe/bien-etre/sp_ah_1027_04_12_fra.pdf</a:t>
            </a:r>
            <a:r>
              <a:rPr lang="fr-FR" b="0" i="1" u="none" strike="noStrike" dirty="0" smtClean="0">
                <a:effectLst/>
                <a:latin typeface="Helvetica Neue"/>
              </a:rPr>
              <a:t>, consulté le 28 juillet 2017.</a:t>
            </a:r>
            <a:endParaRPr lang="en-CA" dirty="0" smtClean="0"/>
          </a:p>
          <a:p>
            <a:endParaRPr lang="en-US" b="0" dirty="0" smtClean="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16</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none" strike="noStrike" kern="1200" cap="none" spc="0" normalizeH="0" baseline="0" noProof="0" dirty="0" err="1" smtClean="0">
                <a:ln>
                  <a:noFill/>
                </a:ln>
                <a:solidFill>
                  <a:prstClr val="black"/>
                </a:solidFill>
                <a:effectLst/>
                <a:uLnTx/>
                <a:uFillTx/>
                <a:latin typeface="+mn-lt"/>
                <a:ea typeface="+mn-ea"/>
                <a:cs typeface="+mn-cs"/>
              </a:rPr>
              <a:t>En</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Résumé</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r>
              <a:rPr lang="fr-FR" b="0" i="0" u="none" strike="noStrike" dirty="0" smtClean="0">
                <a:effectLst/>
                <a:latin typeface="Helvetica Neue"/>
              </a:rPr>
              <a:t>Les garçons et les filles obtiennent des scores à peu près égaux à l’Évaluation de la connaissance des nombres.</a:t>
            </a:r>
            <a:endParaRPr lang="en-CA" dirty="0" smtClean="0"/>
          </a:p>
          <a:p>
            <a:endParaRPr lang="en-US" b="0" dirty="0" smtClean="0"/>
          </a:p>
          <a:p>
            <a:r>
              <a:rPr lang="fr-FR" b="0" i="1" u="none" strike="noStrike" dirty="0" smtClean="0">
                <a:effectLst/>
                <a:latin typeface="Helvetica Neue"/>
              </a:rPr>
              <a:t>Remarque :</a:t>
            </a:r>
            <a:r>
              <a:rPr lang="fr-FR" dirty="0" smtClean="0"/>
              <a:t/>
            </a:r>
            <a:br>
              <a:rPr lang="fr-FR" dirty="0" smtClean="0"/>
            </a:br>
            <a:r>
              <a:rPr lang="fr-FR" b="0" i="1" u="none" strike="noStrike" dirty="0" smtClean="0">
                <a:effectLst/>
                <a:latin typeface="Helvetica Neue"/>
              </a:rPr>
              <a:t>*L’Évaluation de la connaissance des nombres mesure la capacité de l’enfant à comprendre et à utiliser les nombres.</a:t>
            </a:r>
            <a:endParaRPr lang="en-CA" dirty="0" smtClean="0"/>
          </a:p>
          <a:p>
            <a:endParaRPr lang="en-CA" i="1" dirty="0" smtClean="0"/>
          </a:p>
          <a:p>
            <a:r>
              <a:rPr lang="fr-FR" b="0" i="1" u="none" strike="noStrike" dirty="0" smtClean="0">
                <a:effectLst/>
                <a:latin typeface="Helvetica Neue"/>
              </a:rPr>
              <a:t>Source : Graphique de l’ICSI adapté des données du document Le bien-être des jeunes enfants au Canada, rapport du gouvernement du Canada 2011. </a:t>
            </a:r>
            <a:r>
              <a:rPr lang="fr-FR" b="1" i="1" u="none" strike="noStrike" dirty="0" smtClean="0">
                <a:solidFill>
                  <a:srgbClr val="1E1BB0"/>
                </a:solidFill>
                <a:effectLst/>
                <a:latin typeface="Helvetica Neue"/>
                <a:hlinkClick r:id="rId3"/>
              </a:rPr>
              <a:t>http://www.dpe-agje-ecd-elcc.ca/fra/dpe/bien-etre/sp_ah_1027_04_12_fra.pdf</a:t>
            </a:r>
            <a:r>
              <a:rPr lang="fr-FR" b="0" i="1" u="none" strike="noStrike" dirty="0" smtClean="0">
                <a:effectLst/>
                <a:latin typeface="Helvetica Neue"/>
              </a:rPr>
              <a:t>, consulté le 28 juillet 2017.</a:t>
            </a:r>
            <a:endParaRPr lang="en-US" b="0" dirty="0" smtClean="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17</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none" strike="noStrike" kern="1200" cap="none" spc="0" normalizeH="0" baseline="0" noProof="0" dirty="0" err="1" smtClean="0">
                <a:ln>
                  <a:noFill/>
                </a:ln>
                <a:solidFill>
                  <a:prstClr val="black"/>
                </a:solidFill>
                <a:effectLst/>
                <a:uLnTx/>
                <a:uFillTx/>
                <a:latin typeface="+mn-lt"/>
                <a:ea typeface="+mn-ea"/>
                <a:cs typeface="+mn-cs"/>
              </a:rPr>
              <a:t>En</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Résumé</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algn="l"/>
            <a:r>
              <a:rPr lang="fr-FR" b="0" i="0" u="none" strike="noStrike" dirty="0" smtClean="0">
                <a:effectLst/>
                <a:latin typeface="Helvetica Neue"/>
              </a:rPr>
              <a:t>Les scores normalisés moyens pour l’Échelle de vocabulaire en images </a:t>
            </a:r>
            <a:r>
              <a:rPr lang="fr-FR" b="0" i="0" u="none" strike="noStrike" dirty="0" err="1" smtClean="0">
                <a:effectLst/>
                <a:latin typeface="Helvetica Neue"/>
              </a:rPr>
              <a:t>Peabody</a:t>
            </a:r>
            <a:r>
              <a:rPr lang="fr-FR" b="0" i="0" u="none" strike="noStrike" dirty="0" smtClean="0">
                <a:effectLst/>
                <a:latin typeface="Helvetica Neue"/>
              </a:rPr>
              <a:t>, l’Évaluation de la connaissance des nombres et le test « Qui suis-je? » varient entre les provinces.</a:t>
            </a:r>
          </a:p>
          <a:p>
            <a:pPr algn="l"/>
            <a:endParaRPr lang="fr-FR" b="0" i="0" u="none" strike="noStrike" dirty="0" smtClean="0">
              <a:effectLst/>
              <a:latin typeface="Helvetica Neue"/>
            </a:endParaRPr>
          </a:p>
          <a:p>
            <a:pPr algn="l"/>
            <a:r>
              <a:rPr lang="fr-FR" b="0" i="0" u="none" strike="noStrike" dirty="0" smtClean="0">
                <a:effectLst/>
                <a:latin typeface="Helvetica Neue"/>
              </a:rPr>
              <a:t>Le score moyen pour l’Échelle de vocabulaire en images </a:t>
            </a:r>
            <a:r>
              <a:rPr lang="fr-FR" b="0" i="0" u="none" strike="noStrike" dirty="0" err="1" smtClean="0">
                <a:effectLst/>
                <a:latin typeface="Helvetica Neue"/>
              </a:rPr>
              <a:t>Peabody</a:t>
            </a:r>
            <a:r>
              <a:rPr lang="fr-FR" b="0" i="0" u="none" strike="noStrike" dirty="0" smtClean="0">
                <a:effectLst/>
                <a:latin typeface="Helvetica Neue"/>
              </a:rPr>
              <a:t> est de 99 au Nouveau-Brunswick et au Manitoba et de 104 en Nouvelle-Écosse.</a:t>
            </a:r>
          </a:p>
          <a:p>
            <a:pPr algn="l"/>
            <a:endParaRPr lang="fr-FR" b="0" i="0" u="none" strike="noStrike" dirty="0" smtClean="0">
              <a:effectLst/>
              <a:latin typeface="Helvetica Neue"/>
            </a:endParaRPr>
          </a:p>
          <a:p>
            <a:pPr algn="l"/>
            <a:r>
              <a:rPr lang="fr-FR" b="0" i="0" u="none" strike="noStrike" dirty="0" smtClean="0">
                <a:effectLst/>
                <a:latin typeface="Helvetica Neue"/>
              </a:rPr>
              <a:t>Le score moyen pour l’Évaluation de la connaissance des nombres est de 97 au Québec et de 103 à l’Île-du-Prince-Édouard, en Ontario et en Colombie-Britannique.</a:t>
            </a:r>
          </a:p>
          <a:p>
            <a:pPr algn="l"/>
            <a:endParaRPr lang="fr-FR" b="0" i="0" u="none" strike="noStrike" dirty="0" smtClean="0">
              <a:effectLst/>
              <a:latin typeface="Helvetica Neue"/>
            </a:endParaRPr>
          </a:p>
          <a:p>
            <a:pPr algn="l"/>
            <a:r>
              <a:rPr lang="fr-FR" b="0" i="0" u="none" strike="noStrike" dirty="0" smtClean="0">
                <a:effectLst/>
                <a:latin typeface="Helvetica Neue"/>
              </a:rPr>
              <a:t>Le score moyen pour le test « Qui suis-je? » est de 109 en Ontario et de 98 au Québec.</a:t>
            </a:r>
          </a:p>
          <a:p>
            <a:endParaRPr lang="en-CA" dirty="0" smtClean="0"/>
          </a:p>
          <a:p>
            <a:r>
              <a:rPr lang="fr-FR" b="0" i="1" u="none" strike="noStrike" dirty="0" smtClean="0">
                <a:effectLst/>
                <a:latin typeface="Helvetica Neue"/>
              </a:rPr>
              <a:t>Remarques :</a:t>
            </a:r>
            <a:r>
              <a:rPr lang="fr-FR" dirty="0" smtClean="0"/>
              <a:t/>
            </a:r>
            <a:br>
              <a:rPr lang="fr-FR" dirty="0" smtClean="0"/>
            </a:br>
            <a:r>
              <a:rPr lang="fr-FR" b="0" i="1" u="none" strike="noStrike" dirty="0" smtClean="0">
                <a:effectLst/>
                <a:latin typeface="Helvetica Neue"/>
              </a:rPr>
              <a:t>*Plusieurs instruments servent à mesurer la maturité ou les aptitudes scolaires des enfants de quatre et cinq ans.</a:t>
            </a:r>
          </a:p>
          <a:p>
            <a:r>
              <a:rPr lang="fr-FR" dirty="0" smtClean="0"/>
              <a:t/>
            </a:r>
            <a:br>
              <a:rPr lang="fr-FR" dirty="0" smtClean="0"/>
            </a:br>
            <a:r>
              <a:rPr lang="fr-FR" b="0" i="1" u="none" strike="noStrike" dirty="0" smtClean="0">
                <a:effectLst/>
                <a:latin typeface="Helvetica Neue"/>
              </a:rPr>
              <a:t>L’Échelle de vocabulaire en images </a:t>
            </a:r>
            <a:r>
              <a:rPr lang="fr-FR" b="0" i="1" u="none" strike="noStrike" dirty="0" err="1" smtClean="0">
                <a:effectLst/>
                <a:latin typeface="Helvetica Neue"/>
              </a:rPr>
              <a:t>Peabody</a:t>
            </a:r>
            <a:r>
              <a:rPr lang="fr-FR" b="0" i="1" u="none" strike="noStrike" dirty="0" smtClean="0">
                <a:effectLst/>
                <a:latin typeface="Helvetica Neue"/>
              </a:rPr>
              <a:t> évalue les habiletés verbales et les aptitudes scolaires d’un enfant. On lui montre des images et il doit choisir celle qui correspond au mot prononcé par l’intervieweur.</a:t>
            </a:r>
            <a:r>
              <a:rPr lang="fr-FR" dirty="0" smtClean="0"/>
              <a:t/>
            </a:r>
            <a:br>
              <a:rPr lang="fr-FR" dirty="0" smtClean="0"/>
            </a:br>
            <a:r>
              <a:rPr lang="fr-FR" b="0" i="1" u="none" strike="noStrike" dirty="0" smtClean="0">
                <a:effectLst/>
                <a:latin typeface="Helvetica Neue"/>
              </a:rPr>
              <a:t>Le test « Qui suis-je? » compte deux volets. Le premier (habiletés à copier) évalue les capacités de l’enfant à conceptualiser et reconstruire une figure géométrique. Le second (tâches d’écriture) évalue la capacité de l’enfant à comprendre et utiliser des représentations symboliques comme des chiffres, des lettres et des mots. La capacité de l’enfant à effectuer chaque tâche dépend de divers facteurs, dont sa maturité, sa culture, ses expériences et ses aptitudes langagières.</a:t>
            </a:r>
          </a:p>
          <a:p>
            <a:r>
              <a:rPr lang="fr-FR" dirty="0" smtClean="0"/>
              <a:t/>
            </a:r>
            <a:br>
              <a:rPr lang="fr-FR" dirty="0" smtClean="0"/>
            </a:br>
            <a:r>
              <a:rPr lang="fr-FR" b="0" i="1" u="none" strike="noStrike" dirty="0" smtClean="0">
                <a:effectLst/>
                <a:latin typeface="Helvetica Neue"/>
              </a:rPr>
              <a:t>L’Évaluation de la connaissance des nombres mesure la capacité de l’enfant à comprendre et à utiliser les nombres.</a:t>
            </a:r>
          </a:p>
          <a:p>
            <a:endParaRPr lang="en-CA" i="1" dirty="0" smtClean="0"/>
          </a:p>
          <a:p>
            <a:r>
              <a:rPr lang="fr-FR" b="0" i="1" u="none" strike="noStrike" dirty="0" smtClean="0">
                <a:effectLst/>
                <a:latin typeface="Helvetica Neue"/>
              </a:rPr>
              <a:t>Source : Graphique de l’ICSI adapté de l’Enquête sur les jeunes Canadiens, 2010-2011, Statistique Canada, ventilation sur commande.</a:t>
            </a:r>
            <a:endParaRPr lang="en-CA" dirty="0" smtClean="0"/>
          </a:p>
          <a:p>
            <a:endParaRPr lang="en-CA" dirty="0" smtClean="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18</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none" strike="noStrike" kern="1200" cap="none" spc="0" normalizeH="0" baseline="0" noProof="0" dirty="0" err="1" smtClean="0">
                <a:ln>
                  <a:noFill/>
                </a:ln>
                <a:solidFill>
                  <a:prstClr val="black"/>
                </a:solidFill>
                <a:effectLst/>
                <a:uLnTx/>
                <a:uFillTx/>
                <a:latin typeface="+mn-lt"/>
                <a:ea typeface="+mn-ea"/>
                <a:cs typeface="+mn-cs"/>
              </a:rPr>
              <a:t>En</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Résumé</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r>
              <a:rPr lang="fr-FR" b="0" i="1" u="none" strike="noStrike" dirty="0" smtClean="0">
                <a:effectLst/>
                <a:latin typeface="Helvetica Neue"/>
              </a:rPr>
              <a:t>Les enfants vivant dans les collectivités rurales et urbaines ont des scores plutôt égaux à l’Échelle de vocabulaire en images </a:t>
            </a:r>
            <a:r>
              <a:rPr lang="fr-FR" b="0" i="1" u="none" strike="noStrike" dirty="0" err="1" smtClean="0">
                <a:effectLst/>
                <a:latin typeface="Helvetica Neue"/>
              </a:rPr>
              <a:t>Peabody</a:t>
            </a:r>
            <a:r>
              <a:rPr lang="fr-FR" b="0" i="1" u="none" strike="noStrike" dirty="0" smtClean="0">
                <a:effectLst/>
                <a:latin typeface="Helvetica Neue"/>
              </a:rPr>
              <a:t>, à l’Évaluation de la connaissance des nombres et au test « Qui suis-je?</a:t>
            </a:r>
            <a:endParaRPr lang="en-CA" dirty="0" smtClean="0"/>
          </a:p>
          <a:p>
            <a:endParaRPr lang="en-US" b="0" dirty="0" smtClean="0"/>
          </a:p>
          <a:p>
            <a:pPr algn="l"/>
            <a:r>
              <a:rPr lang="fr-FR" b="0" i="1" u="none" strike="noStrike" dirty="0" smtClean="0">
                <a:effectLst/>
                <a:latin typeface="Helvetica Neue"/>
              </a:rPr>
              <a:t>Remarques :</a:t>
            </a:r>
            <a:br>
              <a:rPr lang="fr-FR" b="0" i="1" u="none" strike="noStrike" dirty="0" smtClean="0">
                <a:effectLst/>
                <a:latin typeface="Helvetica Neue"/>
              </a:rPr>
            </a:br>
            <a:r>
              <a:rPr lang="fr-FR" b="0" i="1" u="none" strike="noStrike" dirty="0" smtClean="0">
                <a:effectLst/>
                <a:latin typeface="Helvetica Neue"/>
              </a:rPr>
              <a:t>*Plusieurs instruments servent à mesurer la maturité ou les aptitudes scolaires des enfants de quatre et cinq ans.</a:t>
            </a:r>
          </a:p>
          <a:p>
            <a:pPr algn="l"/>
            <a:endParaRPr lang="fr-FR" b="0" i="0" u="none" strike="noStrike" dirty="0" smtClean="0">
              <a:effectLst/>
              <a:latin typeface="Helvetica Neue"/>
            </a:endParaRPr>
          </a:p>
          <a:p>
            <a:pPr algn="l"/>
            <a:r>
              <a:rPr lang="fr-FR" b="0" i="1" u="none" strike="noStrike" dirty="0" smtClean="0">
                <a:effectLst/>
                <a:latin typeface="Helvetica Neue"/>
              </a:rPr>
              <a:t>L’Échelle de vocabulaire en images </a:t>
            </a:r>
            <a:r>
              <a:rPr lang="fr-FR" b="0" i="1" u="none" strike="noStrike" dirty="0" err="1" smtClean="0">
                <a:effectLst/>
                <a:latin typeface="Helvetica Neue"/>
              </a:rPr>
              <a:t>Peabody</a:t>
            </a:r>
            <a:r>
              <a:rPr lang="fr-FR" b="0" i="1" u="none" strike="noStrike" dirty="0" smtClean="0">
                <a:effectLst/>
                <a:latin typeface="Helvetica Neue"/>
              </a:rPr>
              <a:t> évalue les habiletés verbales et les aptitudes scolaires d’un enfant. On lui montre des images et il doit choisir celle qui correspond au mot prononcé par l’intervieweur.</a:t>
            </a:r>
          </a:p>
          <a:p>
            <a:pPr algn="l"/>
            <a:endParaRPr lang="fr-FR" b="0" i="0" u="none" strike="noStrike" dirty="0" smtClean="0">
              <a:effectLst/>
              <a:latin typeface="Helvetica Neue"/>
            </a:endParaRPr>
          </a:p>
          <a:p>
            <a:pPr algn="l"/>
            <a:r>
              <a:rPr lang="fr-FR" b="0" i="1" u="none" strike="noStrike" dirty="0" smtClean="0">
                <a:effectLst/>
                <a:latin typeface="Helvetica Neue"/>
              </a:rPr>
              <a:t>Le test « Qui suis-je? » compte deux volets. Le premier (habiletés à copier) évalue les capacités de l’enfant à conceptualiser et reconstruire une figure géométrique. Le second (tâches d’écriture) évalue la capacité de l’enfant à comprendre et utiliser des représentations symboliques comme des chiffres, des lettres et des mots. La capacité de l’enfant à effectuer chaque tâche dépend de divers facteurs, dont sa maturité, sa culture, ses expériences et ses aptitudes langagières.</a:t>
            </a:r>
          </a:p>
          <a:p>
            <a:pPr algn="l"/>
            <a:endParaRPr lang="fr-FR" b="0" i="0" u="none" strike="noStrike" dirty="0" smtClean="0">
              <a:effectLst/>
              <a:latin typeface="Helvetica Neue"/>
            </a:endParaRPr>
          </a:p>
          <a:p>
            <a:pPr algn="l"/>
            <a:r>
              <a:rPr lang="fr-FR" b="0" i="1" u="none" strike="noStrike" dirty="0" smtClean="0">
                <a:effectLst/>
                <a:latin typeface="Helvetica Neue"/>
              </a:rPr>
              <a:t>L’Évaluation de la connaissance des nombres mesure la capacité de l’enfant à comprendre et à utiliser les nombres.</a:t>
            </a:r>
            <a:endParaRPr lang="fr-FR" b="0" i="0" u="none" strike="noStrike" dirty="0" smtClean="0">
              <a:effectLst/>
              <a:latin typeface="Helvetica Neue"/>
            </a:endParaRPr>
          </a:p>
          <a:p>
            <a:endParaRPr lang="en-CA" dirty="0" smtClean="0"/>
          </a:p>
          <a:p>
            <a:endParaRPr lang="en-CA" i="1" dirty="0" smtClean="0"/>
          </a:p>
          <a:p>
            <a:r>
              <a:rPr lang="fr-FR" b="0" i="1" u="none" strike="noStrike" dirty="0" smtClean="0">
                <a:effectLst/>
                <a:latin typeface="Helvetica Neue"/>
              </a:rPr>
              <a:t>Source : Graphique de l’ICSI adapté de l’Enquête sur les jeunes Canadiens, 2010-2011, Statistique Canada, ventilation sur commande</a:t>
            </a:r>
            <a:endParaRPr lang="en-CA" dirty="0" smtClean="0"/>
          </a:p>
          <a:p>
            <a:endParaRPr lang="en-US" b="0" dirty="0" smtClean="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19</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none" strike="noStrike" kern="1200" cap="none" spc="0" normalizeH="0" baseline="0" noProof="0" dirty="0" err="1" smtClean="0">
                <a:ln>
                  <a:noFill/>
                </a:ln>
                <a:solidFill>
                  <a:prstClr val="black"/>
                </a:solidFill>
                <a:effectLst/>
                <a:uLnTx/>
                <a:uFillTx/>
                <a:latin typeface="+mn-lt"/>
                <a:ea typeface="+mn-ea"/>
                <a:cs typeface="+mn-cs"/>
              </a:rPr>
              <a:t>En</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Résumé</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algn="l"/>
            <a:r>
              <a:rPr lang="fr-FR" b="0" i="0" u="none" strike="noStrike" dirty="0" smtClean="0">
                <a:effectLst/>
                <a:latin typeface="Helvetica Neue"/>
              </a:rPr>
              <a:t>Des données probantes révèlent que les politiques qui renforcent les bases de la santé des enfants en bas âge peuvent avoir des effets positifs durables</a:t>
            </a:r>
            <a:r>
              <a:rPr lang="fr-FR" b="0" i="0" u="none" strike="noStrike" baseline="30000" dirty="0" smtClean="0">
                <a:effectLst/>
                <a:latin typeface="Helvetica Neue"/>
              </a:rPr>
              <a:t>1</a:t>
            </a:r>
            <a:r>
              <a:rPr lang="fr-FR" b="0" i="0" u="none" strike="noStrike" dirty="0" smtClean="0">
                <a:effectLst/>
                <a:latin typeface="Helvetica Neue"/>
              </a:rPr>
              <a:t>. Le texte qui suit présente des exemples de la manière dont  les données sur le développement de la petite enfance sont utilisées afin d’identifier les déterminants de la petite enfance ou les indicateurs de maturité scolaire et d’éclairer la prise de décision :</a:t>
            </a:r>
          </a:p>
          <a:p>
            <a:pPr algn="l"/>
            <a:endParaRPr lang="fr-FR" b="0" i="0" u="none" strike="noStrike" dirty="0" smtClean="0">
              <a:effectLst/>
              <a:latin typeface="Helvetica Neue"/>
            </a:endParaRPr>
          </a:p>
          <a:p>
            <a:pPr marL="171450" indent="-171450" algn="l">
              <a:buFont typeface="Arial" panose="020B0604020202020204" pitchFamily="34" charset="0"/>
              <a:buChar char="•"/>
            </a:pPr>
            <a:r>
              <a:rPr lang="fr-FR" b="0" i="0" u="none" strike="noStrike" dirty="0" smtClean="0">
                <a:effectLst/>
                <a:latin typeface="Helvetica Neue"/>
              </a:rPr>
              <a:t>Faire la lecture aux enfants et les coucher à une heure régulière ont une incidence positive sur leur développement</a:t>
            </a:r>
            <a:r>
              <a:rPr lang="fr-FR" b="0" i="0" u="none" strike="noStrike" baseline="30000" dirty="0" smtClean="0">
                <a:effectLst/>
                <a:latin typeface="Helvetica Neue"/>
              </a:rPr>
              <a:t>2</a:t>
            </a:r>
            <a:r>
              <a:rPr lang="fr-FR" b="0" i="0" u="none" strike="noStrike" dirty="0" smtClean="0">
                <a:effectLst/>
                <a:latin typeface="Helvetica Neue"/>
              </a:rPr>
              <a:t>. Selon une étude réalisée au Canada, le fait de faire la lecture tous les jours aux enfants est associé à un meilleur développement langagier. Les familles à faible revenu sont moins susceptibles de mener ce genre d’activités. Dans toutes les tranches de revenu, les enfants à qui l’on faisait la lecture tous les jours obtenaient de meilleurs scores pour la compréhension du vocabulaire que ceux à qui on ne lisait pas</a:t>
            </a:r>
            <a:r>
              <a:rPr lang="fr-FR" b="0" i="0" u="none" strike="noStrike" baseline="30000" dirty="0" smtClean="0">
                <a:effectLst/>
                <a:latin typeface="Helvetica Neue"/>
              </a:rPr>
              <a:t>3</a:t>
            </a:r>
            <a:r>
              <a:rPr lang="fr-FR" b="0" i="0" u="none" strike="noStrike" dirty="0" smtClean="0">
                <a:effectLst/>
                <a:latin typeface="Helvetica Neue"/>
              </a:rPr>
              <a:t>.</a:t>
            </a:r>
          </a:p>
          <a:p>
            <a:pPr marL="171450" indent="-171450" algn="l">
              <a:buFont typeface="Arial" panose="020B0604020202020204" pitchFamily="34" charset="0"/>
              <a:buChar char="•"/>
            </a:pPr>
            <a:endParaRPr lang="fr-FR" b="0" i="0" u="none" strike="noStrike" dirty="0" smtClean="0">
              <a:effectLst/>
              <a:latin typeface="Helvetica Neue"/>
            </a:endParaRPr>
          </a:p>
          <a:p>
            <a:pPr marL="171450" indent="-171450" algn="l">
              <a:buFont typeface="Arial" panose="020B0604020202020204" pitchFamily="34" charset="0"/>
              <a:buChar char="•"/>
            </a:pPr>
            <a:r>
              <a:rPr lang="fr-FR" b="0" i="0" u="none" strike="noStrike" dirty="0" smtClean="0">
                <a:effectLst/>
                <a:latin typeface="Helvetica Neue"/>
              </a:rPr>
              <a:t>La plupart des provinces et territoires évaluent la santé développementale des enfants canadiens lors de leur entrée à l’école au moyen de l’Instrument de mesure du développement de la petite enfance (IMDPE)</a:t>
            </a:r>
            <a:r>
              <a:rPr lang="fr-FR" b="0" i="0" u="none" strike="noStrike" baseline="30000" dirty="0" smtClean="0">
                <a:effectLst/>
                <a:latin typeface="Helvetica Neue"/>
              </a:rPr>
              <a:t>4</a:t>
            </a:r>
            <a:r>
              <a:rPr lang="fr-FR" b="0" i="0" u="none" strike="noStrike" dirty="0" smtClean="0">
                <a:effectLst/>
                <a:latin typeface="Helvetica Neue"/>
              </a:rPr>
              <a:t>. Les familles à faible revenu, aussi bien au niveau de l’individu qu’au niveau du quartier, obtiennent généralement des résultats plus faibles à l’IMDPE. Selon une analyse du Manitoba Centre for </a:t>
            </a:r>
            <a:r>
              <a:rPr lang="fr-FR" b="0" i="0" u="none" strike="noStrike" dirty="0" err="1" smtClean="0">
                <a:effectLst/>
                <a:latin typeface="Helvetica Neue"/>
              </a:rPr>
              <a:t>Health</a:t>
            </a:r>
            <a:r>
              <a:rPr lang="fr-FR" b="0" i="0" u="none" strike="noStrike" dirty="0" smtClean="0">
                <a:effectLst/>
                <a:latin typeface="Helvetica Neue"/>
              </a:rPr>
              <a:t> Policy, les enfants venant de familles bénéficiaires d’aide au revenu sont 1,7 fois plus susceptibles d’être vulnérables dans au moins un domaine de l’IMDPE que ceux des familles qui n’en sont pas bénéficiaires d’aide au revenu</a:t>
            </a:r>
            <a:r>
              <a:rPr lang="fr-FR" b="0" i="0" u="none" strike="noStrike" baseline="30000" dirty="0" smtClean="0">
                <a:effectLst/>
                <a:latin typeface="Helvetica Neue"/>
              </a:rPr>
              <a:t>5</a:t>
            </a:r>
            <a:r>
              <a:rPr lang="fr-FR" b="0" i="0" u="none" strike="noStrike" dirty="0" smtClean="0">
                <a:effectLst/>
                <a:latin typeface="Helvetica Neue"/>
              </a:rPr>
              <a:t>.</a:t>
            </a:r>
          </a:p>
          <a:p>
            <a:pPr algn="l">
              <a:buFont typeface="Arial"/>
              <a:buChar char="•"/>
            </a:pPr>
            <a:endParaRPr lang="fr-FR" b="0" i="0" u="none" strike="noStrike" dirty="0" smtClean="0">
              <a:effectLst/>
              <a:latin typeface="Helvetica Neue"/>
            </a:endParaRPr>
          </a:p>
          <a:p>
            <a:r>
              <a:rPr lang="fr-FR" b="0" i="0" u="none" strike="noStrike" dirty="0" smtClean="0">
                <a:effectLst/>
                <a:latin typeface="Helvetica Neue"/>
              </a:rPr>
              <a:t>L’allaitement a un effet de protection et réduit la vulnérabilité. Selon l’analyse du Manitoba Centre for </a:t>
            </a:r>
            <a:r>
              <a:rPr lang="fr-FR" b="0" i="0" u="none" strike="noStrike" dirty="0" err="1" smtClean="0">
                <a:effectLst/>
                <a:latin typeface="Helvetica Neue"/>
              </a:rPr>
              <a:t>Health</a:t>
            </a:r>
            <a:r>
              <a:rPr lang="fr-FR" b="0" i="0" u="none" strike="noStrike" dirty="0" smtClean="0">
                <a:effectLst/>
                <a:latin typeface="Helvetica Neue"/>
              </a:rPr>
              <a:t> Policy, les enfants allaités ont moins de risques d’être vulnérables dans un des domaines de développement de l’IMDPE que ceux qui n’ont pas été allaités (risque relatif = 0,86)</a:t>
            </a:r>
            <a:r>
              <a:rPr lang="fr-FR" b="0" i="0" u="none" strike="noStrike" baseline="30000" dirty="0" smtClean="0">
                <a:effectLst/>
                <a:latin typeface="Helvetica Neue"/>
              </a:rPr>
              <a:t>5</a:t>
            </a:r>
            <a:r>
              <a:rPr lang="fr-FR" b="0" i="0" u="none" strike="noStrike" dirty="0" smtClean="0">
                <a:effectLst/>
                <a:latin typeface="Helvetica Neue"/>
              </a:rPr>
              <a:t>.</a:t>
            </a:r>
          </a:p>
          <a:p>
            <a:endParaRPr lang="en-CA" dirty="0" smtClean="0"/>
          </a:p>
          <a:p>
            <a:r>
              <a:rPr lang="en-CA" b="0" i="1" u="none" strike="noStrike" baseline="30000" dirty="0" smtClean="0">
                <a:effectLst/>
                <a:latin typeface="Helvetica Neue"/>
              </a:rPr>
              <a:t>1</a:t>
            </a:r>
            <a:r>
              <a:rPr lang="en-CA" b="0" i="1" u="none" strike="noStrike" dirty="0" smtClean="0">
                <a:effectLst/>
                <a:latin typeface="Helvetica Neue"/>
              </a:rPr>
              <a:t>Center on the Developing Child at Harvard University. The Foundations of Lifelong Health Are Built in Early Childhood. Cambridge, US: Center on the Developing Child at Harvard University; 2010. </a:t>
            </a:r>
            <a:r>
              <a:rPr lang="en-CA" b="1" i="1" u="none" strike="noStrike" dirty="0" smtClean="0">
                <a:solidFill>
                  <a:srgbClr val="1E1BB0"/>
                </a:solidFill>
                <a:effectLst/>
                <a:latin typeface="Helvetica Neue"/>
                <a:hlinkClick r:id="rId3"/>
              </a:rPr>
              <a:t>http://developingchild.harvard.edu/index.php/resources/ </a:t>
            </a:r>
            <a:r>
              <a:rPr lang="en-CA" b="1" i="1" u="none" strike="noStrike" dirty="0" err="1" smtClean="0">
                <a:solidFill>
                  <a:srgbClr val="1E1BB0"/>
                </a:solidFill>
                <a:effectLst/>
                <a:latin typeface="Helvetica Neue"/>
                <a:hlinkClick r:id="rId3"/>
              </a:rPr>
              <a:t>reports_and_working_papers</a:t>
            </a:r>
            <a:r>
              <a:rPr lang="en-CA" b="1" i="1" u="none" strike="noStrike" dirty="0" smtClean="0">
                <a:solidFill>
                  <a:srgbClr val="1E1BB0"/>
                </a:solidFill>
                <a:effectLst/>
                <a:latin typeface="Helvetica Neue"/>
                <a:hlinkClick r:id="rId3"/>
              </a:rPr>
              <a:t>/foundations-of-lifelong-health/ </a:t>
            </a:r>
            <a:r>
              <a:rPr lang="en-CA" b="0" i="1" u="none" strike="noStrike" dirty="0" smtClean="0">
                <a:effectLst/>
                <a:latin typeface="Helvetica Neue"/>
              </a:rPr>
              <a:t> – accessed May 22, 2017.</a:t>
            </a:r>
            <a:r>
              <a:rPr lang="en-CA" dirty="0" smtClean="0"/>
              <a:t/>
            </a:r>
            <a:br>
              <a:rPr lang="en-CA" dirty="0" smtClean="0"/>
            </a:br>
            <a:r>
              <a:rPr lang="en-CA" b="0" i="1" u="none" strike="noStrike" baseline="30000" dirty="0" smtClean="0">
                <a:effectLst/>
                <a:latin typeface="Helvetica Neue"/>
              </a:rPr>
              <a:t>2</a:t>
            </a:r>
            <a:r>
              <a:rPr lang="en-CA" b="0" i="1" u="none" strike="noStrike" dirty="0" smtClean="0">
                <a:effectLst/>
                <a:latin typeface="Helvetica Neue"/>
              </a:rPr>
              <a:t>Marmot, M., J. Allen, P. </a:t>
            </a:r>
            <a:r>
              <a:rPr lang="en-CA" b="0" i="1" u="none" strike="noStrike" dirty="0" err="1" smtClean="0">
                <a:effectLst/>
                <a:latin typeface="Helvetica Neue"/>
              </a:rPr>
              <a:t>Goldblatt</a:t>
            </a:r>
            <a:r>
              <a:rPr lang="en-CA" b="0" i="1" u="none" strike="noStrike" dirty="0" smtClean="0">
                <a:effectLst/>
                <a:latin typeface="Helvetica Neue"/>
              </a:rPr>
              <a:t> et coll. Fair Society, Healthy Lives: The Marmot Review. </a:t>
            </a:r>
            <a:r>
              <a:rPr lang="en-CA" b="0" i="1" u="none" strike="noStrike" dirty="0" err="1" smtClean="0">
                <a:effectLst/>
                <a:latin typeface="Helvetica Neue"/>
              </a:rPr>
              <a:t>Londres</a:t>
            </a:r>
            <a:r>
              <a:rPr lang="en-CA" b="0" i="1" u="none" strike="noStrike" dirty="0" smtClean="0">
                <a:effectLst/>
                <a:latin typeface="Helvetica Neue"/>
              </a:rPr>
              <a:t> (</a:t>
            </a:r>
            <a:r>
              <a:rPr lang="en-CA" b="0" i="1" u="none" strike="noStrike" dirty="0" err="1" smtClean="0">
                <a:effectLst/>
                <a:latin typeface="Helvetica Neue"/>
              </a:rPr>
              <a:t>Royaume-Uni</a:t>
            </a:r>
            <a:r>
              <a:rPr lang="en-CA" b="0" i="1" u="none" strike="noStrike" dirty="0" smtClean="0">
                <a:effectLst/>
                <a:latin typeface="Helvetica Neue"/>
              </a:rPr>
              <a:t>), The Marmot Review, 2010, </a:t>
            </a:r>
            <a:r>
              <a:rPr lang="en-CA" b="1" i="1" u="none" strike="noStrike" dirty="0" smtClean="0">
                <a:solidFill>
                  <a:srgbClr val="1E1BB0"/>
                </a:solidFill>
                <a:effectLst/>
                <a:latin typeface="Helvetica Neue"/>
                <a:hlinkClick r:id="rId4"/>
              </a:rPr>
              <a:t>http://www.instituteofhealthequity.org/resources-reports/fair-society-healthy-lives-the-marmot-review</a:t>
            </a:r>
            <a:r>
              <a:rPr lang="en-CA" b="0" i="1" u="none" strike="noStrike" dirty="0" smtClean="0">
                <a:effectLst/>
                <a:latin typeface="Helvetica Neue"/>
              </a:rPr>
              <a:t>, </a:t>
            </a:r>
            <a:r>
              <a:rPr lang="en-CA" b="0" i="1" u="none" strike="noStrike" dirty="0" err="1" smtClean="0">
                <a:effectLst/>
                <a:latin typeface="Helvetica Neue"/>
              </a:rPr>
              <a:t>consulté</a:t>
            </a:r>
            <a:r>
              <a:rPr lang="en-CA" b="0" i="1" u="none" strike="noStrike" dirty="0" smtClean="0">
                <a:effectLst/>
                <a:latin typeface="Helvetica Neue"/>
              </a:rPr>
              <a:t> le 22 </a:t>
            </a:r>
            <a:r>
              <a:rPr lang="en-CA" b="0" i="1" u="none" strike="noStrike" dirty="0" err="1" smtClean="0">
                <a:effectLst/>
                <a:latin typeface="Helvetica Neue"/>
              </a:rPr>
              <a:t>mai</a:t>
            </a:r>
            <a:r>
              <a:rPr lang="en-CA" b="0" i="1" u="none" strike="noStrike" dirty="0" smtClean="0">
                <a:effectLst/>
                <a:latin typeface="Helvetica Neue"/>
              </a:rPr>
              <a:t> 2017.</a:t>
            </a:r>
            <a:r>
              <a:rPr lang="en-CA" dirty="0" smtClean="0"/>
              <a:t/>
            </a:r>
            <a:br>
              <a:rPr lang="en-CA" dirty="0" smtClean="0"/>
            </a:br>
            <a:r>
              <a:rPr lang="en-CA" b="0" i="1" u="none" strike="noStrike" baseline="30000" dirty="0" smtClean="0">
                <a:effectLst/>
                <a:latin typeface="Helvetica Neue"/>
              </a:rPr>
              <a:t>3</a:t>
            </a:r>
            <a:r>
              <a:rPr lang="en-CA" b="0" i="1" u="none" strike="noStrike" dirty="0" smtClean="0">
                <a:effectLst/>
                <a:latin typeface="Helvetica Neue"/>
              </a:rPr>
              <a:t>Thomas E.M. La disposition à </a:t>
            </a:r>
            <a:r>
              <a:rPr lang="en-CA" b="0" i="1" u="none" strike="noStrike" dirty="0" err="1" smtClean="0">
                <a:effectLst/>
                <a:latin typeface="Helvetica Neue"/>
              </a:rPr>
              <a:t>apprendre</a:t>
            </a:r>
            <a:r>
              <a:rPr lang="en-CA" b="0" i="1" u="none" strike="noStrike" dirty="0" smtClean="0">
                <a:effectLst/>
                <a:latin typeface="Helvetica Neue"/>
              </a:rPr>
              <a:t> à </a:t>
            </a:r>
            <a:r>
              <a:rPr lang="en-CA" b="0" i="1" u="none" strike="noStrike" dirty="0" err="1" smtClean="0">
                <a:effectLst/>
                <a:latin typeface="Helvetica Neue"/>
              </a:rPr>
              <a:t>l’école</a:t>
            </a:r>
            <a:r>
              <a:rPr lang="en-CA" b="0" i="1" u="none" strike="noStrike" dirty="0" smtClean="0">
                <a:effectLst/>
                <a:latin typeface="Helvetica Neue"/>
              </a:rPr>
              <a:t> pour les </a:t>
            </a:r>
            <a:r>
              <a:rPr lang="en-CA" b="0" i="1" u="none" strike="noStrike" dirty="0" err="1" smtClean="0">
                <a:effectLst/>
                <a:latin typeface="Helvetica Neue"/>
              </a:rPr>
              <a:t>jeunes</a:t>
            </a:r>
            <a:r>
              <a:rPr lang="en-CA" b="0" i="1" u="none" strike="noStrike" dirty="0" smtClean="0">
                <a:effectLst/>
                <a:latin typeface="Helvetica Neue"/>
              </a:rPr>
              <a:t> de cinq </a:t>
            </a:r>
            <a:r>
              <a:rPr lang="en-CA" b="0" i="1" u="none" strike="noStrike" dirty="0" err="1" smtClean="0">
                <a:effectLst/>
                <a:latin typeface="Helvetica Neue"/>
              </a:rPr>
              <a:t>ans</a:t>
            </a:r>
            <a:r>
              <a:rPr lang="en-CA" b="0" i="1" u="none" strike="noStrike" dirty="0" smtClean="0">
                <a:effectLst/>
                <a:latin typeface="Helvetica Neue"/>
              </a:rPr>
              <a:t> au Canada. Ottawa (Ontario), </a:t>
            </a:r>
            <a:r>
              <a:rPr lang="en-CA" b="0" i="1" u="none" strike="noStrike" dirty="0" err="1" smtClean="0">
                <a:effectLst/>
                <a:latin typeface="Helvetica Neue"/>
              </a:rPr>
              <a:t>Statistique</a:t>
            </a:r>
            <a:r>
              <a:rPr lang="en-CA" b="0" i="1" u="none" strike="noStrike" dirty="0" smtClean="0">
                <a:effectLst/>
                <a:latin typeface="Helvetica Neue"/>
              </a:rPr>
              <a:t> Canada, 2006..</a:t>
            </a:r>
            <a:r>
              <a:rPr lang="en-CA" dirty="0" smtClean="0"/>
              <a:t/>
            </a:r>
            <a:br>
              <a:rPr lang="en-CA" dirty="0" smtClean="0"/>
            </a:br>
            <a:r>
              <a:rPr lang="en-CA" b="0" i="1" u="none" strike="noStrike" baseline="30000" dirty="0" smtClean="0">
                <a:effectLst/>
                <a:latin typeface="Helvetica Neue"/>
              </a:rPr>
              <a:t>4</a:t>
            </a:r>
            <a:r>
              <a:rPr lang="en-CA" b="0" i="1" u="none" strike="noStrike" dirty="0" smtClean="0">
                <a:effectLst/>
                <a:latin typeface="Helvetica Neue"/>
              </a:rPr>
              <a:t>Janus, M. et D. Offord. Development and psychometric properties of the Early Development Instrument (EDI): A measure of children’s school readiness. Revue </a:t>
            </a:r>
            <a:r>
              <a:rPr lang="en-CA" b="0" i="1" u="none" strike="noStrike" dirty="0" err="1" smtClean="0">
                <a:effectLst/>
                <a:latin typeface="Helvetica Neue"/>
              </a:rPr>
              <a:t>canadienne</a:t>
            </a:r>
            <a:r>
              <a:rPr lang="en-CA" b="0" i="1" u="none" strike="noStrike" dirty="0" smtClean="0">
                <a:effectLst/>
                <a:latin typeface="Helvetica Neue"/>
              </a:rPr>
              <a:t> des sciences du </a:t>
            </a:r>
            <a:r>
              <a:rPr lang="en-CA" b="0" i="1" u="none" strike="noStrike" dirty="0" err="1" smtClean="0">
                <a:effectLst/>
                <a:latin typeface="Helvetica Neue"/>
              </a:rPr>
              <a:t>comportement</a:t>
            </a:r>
            <a:r>
              <a:rPr lang="en-CA" b="0" i="1" u="none" strike="noStrike" dirty="0" smtClean="0">
                <a:effectLst/>
                <a:latin typeface="Helvetica Neue"/>
              </a:rPr>
              <a:t>, 2007, 39:1, 1-22. </a:t>
            </a:r>
            <a:r>
              <a:rPr lang="en-CA" b="1" i="1" u="none" strike="noStrike" dirty="0" smtClean="0">
                <a:solidFill>
                  <a:srgbClr val="1E1BB0"/>
                </a:solidFill>
                <a:effectLst/>
                <a:latin typeface="Helvetica Neue"/>
                <a:hlinkClick r:id="rId5"/>
              </a:rPr>
              <a:t>https://edi.offordcentre.com/wp/wp-content/uploads/2015/10/Janus-Offord-2007.pdf</a:t>
            </a:r>
            <a:r>
              <a:rPr lang="en-CA" b="0" i="1" u="none" strike="noStrike" dirty="0" smtClean="0">
                <a:effectLst/>
                <a:latin typeface="Helvetica Neue"/>
              </a:rPr>
              <a:t>, </a:t>
            </a:r>
            <a:r>
              <a:rPr lang="en-CA" b="0" i="1" u="none" strike="noStrike" dirty="0" err="1" smtClean="0">
                <a:effectLst/>
                <a:latin typeface="Helvetica Neue"/>
              </a:rPr>
              <a:t>consulté</a:t>
            </a:r>
            <a:r>
              <a:rPr lang="en-CA" b="0" i="1" u="none" strike="noStrike" dirty="0" smtClean="0">
                <a:effectLst/>
                <a:latin typeface="Helvetica Neue"/>
              </a:rPr>
              <a:t> le 22 </a:t>
            </a:r>
            <a:r>
              <a:rPr lang="en-CA" b="0" i="1" u="none" strike="noStrike" dirty="0" err="1" smtClean="0">
                <a:effectLst/>
                <a:latin typeface="Helvetica Neue"/>
              </a:rPr>
              <a:t>mai</a:t>
            </a:r>
            <a:r>
              <a:rPr lang="en-CA" b="0" i="1" u="none" strike="noStrike" dirty="0" smtClean="0">
                <a:effectLst/>
                <a:latin typeface="Helvetica Neue"/>
              </a:rPr>
              <a:t> 2017.</a:t>
            </a:r>
            <a:r>
              <a:rPr lang="en-CA" dirty="0" smtClean="0"/>
              <a:t/>
            </a:r>
            <a:br>
              <a:rPr lang="en-CA" dirty="0" smtClean="0"/>
            </a:br>
            <a:r>
              <a:rPr lang="en-CA" b="0" i="1" u="none" strike="noStrike" baseline="30000" dirty="0" smtClean="0">
                <a:effectLst/>
                <a:latin typeface="Helvetica Neue"/>
              </a:rPr>
              <a:t>5</a:t>
            </a:r>
            <a:r>
              <a:rPr lang="en-CA" b="0" i="1" u="none" strike="noStrike" dirty="0" smtClean="0">
                <a:effectLst/>
                <a:latin typeface="Helvetica Neue"/>
              </a:rPr>
              <a:t>Santos, R., M. Brownell, O. </a:t>
            </a:r>
            <a:r>
              <a:rPr lang="en-CA" b="0" i="1" u="none" strike="noStrike" dirty="0" err="1" smtClean="0">
                <a:effectLst/>
                <a:latin typeface="Helvetica Neue"/>
              </a:rPr>
              <a:t>Ekuma</a:t>
            </a:r>
            <a:r>
              <a:rPr lang="en-CA" b="0" i="1" u="none" strike="noStrike" dirty="0" smtClean="0">
                <a:effectLst/>
                <a:latin typeface="Helvetica Neue"/>
              </a:rPr>
              <a:t>, T. Mayer, R-A. </a:t>
            </a:r>
            <a:r>
              <a:rPr lang="en-CA" b="0" i="1" u="none" strike="noStrike" dirty="0" err="1" smtClean="0">
                <a:effectLst/>
                <a:latin typeface="Helvetica Neue"/>
              </a:rPr>
              <a:t>Soodeen</a:t>
            </a:r>
            <a:r>
              <a:rPr lang="en-CA" b="0" i="1" u="none" strike="noStrike" dirty="0" smtClean="0">
                <a:effectLst/>
                <a:latin typeface="Helvetica Neue"/>
              </a:rPr>
              <a:t>. The Early Development Instrument (EDI) in Manitoba: Linking Socioeconomic Adversity and Biological Vulnerability at Birth to Children’s Outcomes at Age 5. Winnipeg (Manitoba), Manitoba Centre for Health Policy, 2012, </a:t>
            </a:r>
            <a:r>
              <a:rPr lang="en-CA" b="1" i="1" u="none" strike="noStrike" dirty="0" smtClean="0">
                <a:solidFill>
                  <a:srgbClr val="1E1BB0"/>
                </a:solidFill>
                <a:effectLst/>
                <a:latin typeface="Helvetica Neue"/>
                <a:hlinkClick r:id="rId6"/>
              </a:rPr>
              <a:t>http://mchp-appserv.cpe.umanitoba.ca/reference/MCHP_EDI_Report_WEB.pdf</a:t>
            </a:r>
            <a:r>
              <a:rPr lang="en-CA" b="0" i="1" u="none" strike="noStrike" dirty="0" smtClean="0">
                <a:effectLst/>
                <a:latin typeface="Helvetica Neue"/>
              </a:rPr>
              <a:t>, </a:t>
            </a:r>
            <a:r>
              <a:rPr lang="en-CA" b="0" i="1" u="none" strike="noStrike" dirty="0" err="1" smtClean="0">
                <a:effectLst/>
                <a:latin typeface="Helvetica Neue"/>
              </a:rPr>
              <a:t>consulté</a:t>
            </a:r>
            <a:r>
              <a:rPr lang="en-CA" b="0" i="1" u="none" strike="noStrike" dirty="0" smtClean="0">
                <a:effectLst/>
                <a:latin typeface="Helvetica Neue"/>
              </a:rPr>
              <a:t> le 22 </a:t>
            </a:r>
            <a:r>
              <a:rPr lang="en-CA" b="0" i="1" u="none" strike="noStrike" dirty="0" err="1" smtClean="0">
                <a:effectLst/>
                <a:latin typeface="Helvetica Neue"/>
              </a:rPr>
              <a:t>mai</a:t>
            </a:r>
            <a:r>
              <a:rPr lang="en-CA" b="0" i="1" u="none" strike="noStrike" dirty="0" smtClean="0">
                <a:effectLst/>
                <a:latin typeface="Helvetica Neue"/>
              </a:rPr>
              <a:t> 2017.</a:t>
            </a:r>
          </a:p>
          <a:p>
            <a:endParaRPr lang="en-CA" b="0" i="1" u="none" strike="noStrike" dirty="0" smtClean="0">
              <a:effectLst/>
              <a:latin typeface="Helvetica Neue"/>
            </a:endParaRPr>
          </a:p>
          <a:p>
            <a:r>
              <a:rPr lang="fr-FR" b="0" i="1" u="none" strike="noStrike" dirty="0" smtClean="0">
                <a:effectLst/>
                <a:latin typeface="Helvetica Neue"/>
              </a:rPr>
              <a:t>Source : Texte et données adaptées du document de l’Institut canadien d’information sur la santé. Enfants vulnérables dans certains domaines de la petite enfance : un déterminant de la santé des enfants. Ottawa (Ontario), ICIS, 2014.</a:t>
            </a:r>
            <a:r>
              <a:rPr lang="fr-FR" dirty="0" smtClean="0"/>
              <a:t/>
            </a:r>
            <a:br>
              <a:rPr lang="fr-FR" dirty="0" smtClean="0"/>
            </a:br>
            <a:r>
              <a:rPr lang="fr-FR" b="1" i="1" u="none" strike="noStrike" dirty="0" smtClean="0">
                <a:solidFill>
                  <a:srgbClr val="1E1BB0"/>
                </a:solidFill>
                <a:effectLst/>
                <a:latin typeface="Helvetica Neue"/>
                <a:hlinkClick r:id="rId7"/>
              </a:rPr>
              <a:t>https://secure.cihi.ca/free_products/Children_Vulnerable_in_Areas_of_Early_Development_FR.pdf</a:t>
            </a:r>
            <a:r>
              <a:rPr lang="fr-FR" b="0" i="1" u="none" strike="noStrike" dirty="0" smtClean="0">
                <a:effectLst/>
                <a:latin typeface="Helvetica Neue"/>
              </a:rPr>
              <a:t>, consulté le 22 mai 2017.</a:t>
            </a:r>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2</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none" strike="noStrike" kern="1200" cap="none" spc="0" normalizeH="0" baseline="0" noProof="0" dirty="0" err="1" smtClean="0">
                <a:ln>
                  <a:noFill/>
                </a:ln>
                <a:solidFill>
                  <a:prstClr val="black"/>
                </a:solidFill>
                <a:effectLst/>
                <a:uLnTx/>
                <a:uFillTx/>
                <a:latin typeface="+mn-lt"/>
                <a:ea typeface="+mn-ea"/>
                <a:cs typeface="+mn-cs"/>
              </a:rPr>
              <a:t>En</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Résumé</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r>
              <a:rPr lang="fr-FR" b="0" i="0" u="none" strike="noStrike" dirty="0" smtClean="0">
                <a:effectLst/>
                <a:latin typeface="Helvetica Neue"/>
              </a:rPr>
              <a:t>Les scores moyens pour l’Échelle de vocabulaire en images </a:t>
            </a:r>
            <a:r>
              <a:rPr lang="fr-FR" b="0" i="0" u="none" strike="noStrike" dirty="0" err="1" smtClean="0">
                <a:effectLst/>
                <a:latin typeface="Helvetica Neue"/>
              </a:rPr>
              <a:t>Peabody</a:t>
            </a:r>
            <a:r>
              <a:rPr lang="fr-FR" b="0" i="0" u="none" strike="noStrike" dirty="0" smtClean="0">
                <a:effectLst/>
                <a:latin typeface="Helvetica Neue"/>
              </a:rPr>
              <a:t>, l’Évaluation de la connaissance des nombres et le test « Qui suis-je? » sont supérieurs chez les enfants vivant dans une collectivité à revenu élevé que chez les enfants vivant dans une collectivité à faible revenu (selon le SFR**).</a:t>
            </a:r>
            <a:endParaRPr lang="en-CA" dirty="0" smtClean="0"/>
          </a:p>
          <a:p>
            <a:endParaRPr lang="en-CA" dirty="0" smtClean="0"/>
          </a:p>
          <a:p>
            <a:r>
              <a:rPr lang="fr-FR" b="0" i="1" u="none" strike="noStrike" dirty="0" smtClean="0">
                <a:effectLst/>
                <a:latin typeface="Helvetica Neue"/>
              </a:rPr>
              <a:t>**Le seuil de faible revenu (SFR) est le seuil de revenu en deçà duquel une famille consacrera probablement une partie plus importante de son revenu qu’une famille moyenne pour des biens de première nécessité comme les aliments, le logement et les vêtements. L’approche consiste essentiellement à estimer un seuil de revenu à partir duquel on s’attend à ce que les familles dépensent 20 points de plus que la famille moyenne pour l’alimentation, le logement et l’habillement. Pour 2011, le SFR après impôt de 1992 pour une famille de quatre vivant </a:t>
            </a:r>
            <a:r>
              <a:rPr lang="fr-FR" b="0" i="1" u="none" strike="noStrike" dirty="0" err="1" smtClean="0">
                <a:effectLst/>
                <a:latin typeface="Helvetica Neue"/>
              </a:rPr>
              <a:t>das</a:t>
            </a:r>
            <a:r>
              <a:rPr lang="fr-FR" b="0" i="1" u="none" strike="noStrike" dirty="0" smtClean="0">
                <a:effectLst/>
                <a:latin typeface="Helvetica Neue"/>
              </a:rPr>
              <a:t> une collectivité comptant entre 30 000 et 99 999 habitants est de 30 487 $, exprimé en dollars courants. Consulté le 24 février 2017 au </a:t>
            </a:r>
            <a:r>
              <a:rPr lang="fr-FR" b="1" i="1" u="none" strike="noStrike" dirty="0" smtClean="0">
                <a:solidFill>
                  <a:srgbClr val="1E1BB0"/>
                </a:solidFill>
                <a:effectLst/>
                <a:latin typeface="Helvetica Neue"/>
                <a:hlinkClick r:id="rId3"/>
              </a:rPr>
              <a:t>http://www.statcan.gc.ca/pub/75f0002m/2012002/lico-sfr-fra.htm</a:t>
            </a:r>
            <a:r>
              <a:rPr lang="fr-FR" b="0" i="1" u="none" strike="noStrike" dirty="0" smtClean="0">
                <a:effectLst/>
                <a:latin typeface="Helvetica Neue"/>
              </a:rPr>
              <a:t> </a:t>
            </a:r>
            <a:endParaRPr lang="en-CA" i="1" dirty="0" smtClean="0"/>
          </a:p>
          <a:p>
            <a:endParaRPr lang="en-US" i="1" dirty="0" smtClean="0"/>
          </a:p>
          <a:p>
            <a:r>
              <a:rPr lang="fr-FR" b="0" i="1" u="none" strike="noStrike" dirty="0" smtClean="0">
                <a:effectLst/>
                <a:latin typeface="Helvetica Neue"/>
              </a:rPr>
              <a:t>Remarques :</a:t>
            </a:r>
            <a:r>
              <a:rPr lang="fr-FR" dirty="0" smtClean="0"/>
              <a:t/>
            </a:r>
            <a:br>
              <a:rPr lang="fr-FR" dirty="0" smtClean="0"/>
            </a:br>
            <a:r>
              <a:rPr lang="fr-FR" b="0" i="1" u="none" strike="noStrike" dirty="0" smtClean="0">
                <a:effectLst/>
                <a:latin typeface="Helvetica Neue"/>
              </a:rPr>
              <a:t>*Plusieurs instruments servent à mesurer la maturité ou les aptitudes scolaires des enfants de quatre et cinq ans.</a:t>
            </a:r>
            <a:r>
              <a:rPr lang="fr-FR" dirty="0" smtClean="0"/>
              <a:t/>
            </a:r>
            <a:br>
              <a:rPr lang="fr-FR" dirty="0" smtClean="0"/>
            </a:br>
            <a:r>
              <a:rPr lang="fr-FR" b="0" i="1" u="none" strike="noStrike" dirty="0" smtClean="0">
                <a:effectLst/>
                <a:latin typeface="Helvetica Neue"/>
              </a:rPr>
              <a:t>L’Échelle de vocabulaire en images </a:t>
            </a:r>
            <a:r>
              <a:rPr lang="fr-FR" b="0" i="1" u="none" strike="noStrike" dirty="0" err="1" smtClean="0">
                <a:effectLst/>
                <a:latin typeface="Helvetica Neue"/>
              </a:rPr>
              <a:t>Peabody</a:t>
            </a:r>
            <a:r>
              <a:rPr lang="fr-FR" b="0" i="1" u="none" strike="noStrike" dirty="0" smtClean="0">
                <a:effectLst/>
                <a:latin typeface="Helvetica Neue"/>
              </a:rPr>
              <a:t> évalue les habiletés verbales et les aptitudes scolaires d’un enfant. On lui montre des images et il doit choisir celle qui correspond au mot prononcé par l’intervieweur.</a:t>
            </a:r>
            <a:r>
              <a:rPr lang="fr-FR" dirty="0" smtClean="0"/>
              <a:t/>
            </a:r>
            <a:br>
              <a:rPr lang="fr-FR" dirty="0" smtClean="0"/>
            </a:br>
            <a:r>
              <a:rPr lang="fr-FR" b="0" i="1" u="none" strike="noStrike" dirty="0" smtClean="0">
                <a:effectLst/>
                <a:latin typeface="Helvetica Neue"/>
              </a:rPr>
              <a:t>Le test « Qui suis-je? » compte deux volets. Le premier (habiletés à copier) évalue les capacités de l’enfant à conceptualiser et reconstruire une figure géométrique. Le second (tâches d’écriture) évalue la capacité de l’enfant à comprendre et utiliser des représentations symboliques comme des chiffres, des lettres et des mots. La capacité de l’enfant à effectuer chaque tâche dépend de divers facteurs, dont sa maturité, sa culture, ses expériences et ses aptitudes langagières.</a:t>
            </a:r>
            <a:r>
              <a:rPr lang="fr-FR" dirty="0" smtClean="0"/>
              <a:t/>
            </a:r>
            <a:br>
              <a:rPr lang="fr-FR" dirty="0" smtClean="0"/>
            </a:br>
            <a:r>
              <a:rPr lang="fr-FR" b="0" i="1" u="none" strike="noStrike" dirty="0" smtClean="0">
                <a:effectLst/>
                <a:latin typeface="Helvetica Neue"/>
              </a:rPr>
              <a:t>L’Évaluation de la connaissance des nombres mesure la capacité de l’enfant à comprendre et à utiliser les nombres.</a:t>
            </a:r>
            <a:endParaRPr lang="en-CA" dirty="0" smtClean="0"/>
          </a:p>
          <a:p>
            <a:endParaRPr lang="en-CA" i="1" dirty="0" smtClean="0"/>
          </a:p>
          <a:p>
            <a:r>
              <a:rPr lang="fr-FR" b="0" i="1" u="none" strike="noStrike" dirty="0" smtClean="0">
                <a:effectLst/>
                <a:latin typeface="Helvetica Neue"/>
              </a:rPr>
              <a:t>Source : Graphique de l’ICSI adapté de l’Enquête sur les jeunes Canadiens, 2010-2011, Statistique Canada, ventilation sur commande.</a:t>
            </a:r>
            <a:endParaRPr lang="en-CA" dirty="0" smtClean="0"/>
          </a:p>
          <a:p>
            <a:endParaRPr lang="en-CA" dirty="0" smtClean="0"/>
          </a:p>
          <a:p>
            <a:endParaRPr lang="en-US" b="0" dirty="0" smtClean="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20</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none" strike="noStrike" kern="1200" cap="none" spc="0" normalizeH="0" baseline="0" noProof="0" dirty="0" err="1" smtClean="0">
                <a:ln>
                  <a:noFill/>
                </a:ln>
                <a:solidFill>
                  <a:prstClr val="black"/>
                </a:solidFill>
                <a:effectLst/>
                <a:uLnTx/>
                <a:uFillTx/>
                <a:latin typeface="+mn-lt"/>
                <a:ea typeface="+mn-ea"/>
                <a:cs typeface="+mn-cs"/>
              </a:rPr>
              <a:t>En</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Résumé</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algn="l"/>
            <a:r>
              <a:rPr lang="fr-FR" b="0" i="0" u="none" strike="noStrike" dirty="0" smtClean="0">
                <a:effectLst/>
                <a:latin typeface="Helvetica Neue"/>
              </a:rPr>
              <a:t>Les scores normalisés moyens à l’Échelle de vocabulaire en images </a:t>
            </a:r>
            <a:r>
              <a:rPr lang="fr-FR" b="0" i="0" u="none" strike="noStrike" dirty="0" err="1" smtClean="0">
                <a:effectLst/>
                <a:latin typeface="Helvetica Neue"/>
              </a:rPr>
              <a:t>Peabody</a:t>
            </a:r>
            <a:r>
              <a:rPr lang="fr-FR" b="0" i="0" u="none" strike="noStrike" dirty="0" smtClean="0">
                <a:effectLst/>
                <a:latin typeface="Helvetica Neue"/>
              </a:rPr>
              <a:t> et l’Évaluation de la connaissance des nombres sont supérieurs chez les enfants de quatre et cinq ans n’appartenant pas à une minorité visible**.</a:t>
            </a:r>
          </a:p>
          <a:p>
            <a:pPr algn="l"/>
            <a:r>
              <a:rPr lang="fr-FR" b="0" i="0" u="none" strike="noStrike" dirty="0" smtClean="0">
                <a:effectLst/>
                <a:latin typeface="Helvetica Neue"/>
              </a:rPr>
              <a:t/>
            </a:r>
            <a:br>
              <a:rPr lang="fr-FR" b="0" i="0" u="none" strike="noStrike" dirty="0" smtClean="0">
                <a:effectLst/>
                <a:latin typeface="Helvetica Neue"/>
              </a:rPr>
            </a:br>
            <a:r>
              <a:rPr lang="fr-FR" b="0" i="0" u="none" strike="noStrike" dirty="0" smtClean="0">
                <a:effectLst/>
                <a:latin typeface="Helvetica Neue"/>
              </a:rPr>
              <a:t>Les enfants appartenant à une minorité visible ont un score moyen plus élevé au test « Qui suis-je? ».</a:t>
            </a:r>
          </a:p>
          <a:p>
            <a:pPr algn="l"/>
            <a:endParaRPr lang="fr-FR" b="0" i="0" u="none" strike="noStrike" dirty="0" smtClean="0">
              <a:effectLst/>
              <a:latin typeface="Helvetica Neue"/>
            </a:endParaRPr>
          </a:p>
          <a:p>
            <a:pPr algn="l"/>
            <a:r>
              <a:rPr lang="fr-FR" b="0" i="1" u="none" strike="noStrike" dirty="0" smtClean="0">
                <a:effectLst/>
                <a:latin typeface="Helvetica Neue"/>
              </a:rPr>
              <a:t>**S’est déclaré comme membre d’un groupe racial ou culturel autre que « Blanc » (à l’exception des Autochtones).</a:t>
            </a:r>
            <a:endParaRPr lang="fr-FR" b="0" i="0" u="none" strike="noStrike" dirty="0" smtClean="0">
              <a:effectLst/>
              <a:latin typeface="Helvetica Neue"/>
            </a:endParaRPr>
          </a:p>
          <a:p>
            <a:endParaRPr lang="en-US" i="1" dirty="0" smtClean="0"/>
          </a:p>
          <a:p>
            <a:r>
              <a:rPr lang="fr-FR" b="0" i="1" u="none" strike="noStrike" dirty="0" smtClean="0">
                <a:effectLst/>
                <a:latin typeface="Helvetica Neue"/>
              </a:rPr>
              <a:t>Remarques :</a:t>
            </a:r>
            <a:r>
              <a:rPr lang="fr-FR" dirty="0" smtClean="0"/>
              <a:t/>
            </a:r>
            <a:br>
              <a:rPr lang="fr-FR" dirty="0" smtClean="0"/>
            </a:br>
            <a:r>
              <a:rPr lang="fr-FR" b="0" i="1" u="none" strike="noStrike" dirty="0" smtClean="0">
                <a:effectLst/>
                <a:latin typeface="Helvetica Neue"/>
              </a:rPr>
              <a:t>*Plusieurs instruments servent à mesurer la maturité ou les aptitudes scolaires des enfants de quatre et cinq ans.</a:t>
            </a:r>
          </a:p>
          <a:p>
            <a:r>
              <a:rPr lang="fr-FR" dirty="0" smtClean="0"/>
              <a:t/>
            </a:r>
            <a:br>
              <a:rPr lang="fr-FR" dirty="0" smtClean="0"/>
            </a:br>
            <a:r>
              <a:rPr lang="fr-FR" b="0" i="1" u="none" strike="noStrike" dirty="0" smtClean="0">
                <a:effectLst/>
                <a:latin typeface="Helvetica Neue"/>
              </a:rPr>
              <a:t>L’Échelle de vocabulaire en images </a:t>
            </a:r>
            <a:r>
              <a:rPr lang="fr-FR" b="0" i="1" u="none" strike="noStrike" dirty="0" err="1" smtClean="0">
                <a:effectLst/>
                <a:latin typeface="Helvetica Neue"/>
              </a:rPr>
              <a:t>Peabody</a:t>
            </a:r>
            <a:r>
              <a:rPr lang="fr-FR" b="0" i="1" u="none" strike="noStrike" dirty="0" smtClean="0">
                <a:effectLst/>
                <a:latin typeface="Helvetica Neue"/>
              </a:rPr>
              <a:t> évalue les habiletés verbales et les aptitudes scolaires d’un enfant. On lui montre des images et il doit choisir celle qui correspond au mot prononcé par l’intervieweur.</a:t>
            </a:r>
          </a:p>
          <a:p>
            <a:r>
              <a:rPr lang="fr-FR" dirty="0" smtClean="0"/>
              <a:t/>
            </a:r>
            <a:br>
              <a:rPr lang="fr-FR" dirty="0" smtClean="0"/>
            </a:br>
            <a:r>
              <a:rPr lang="fr-FR" b="0" i="1" u="none" strike="noStrike" dirty="0" smtClean="0">
                <a:effectLst/>
                <a:latin typeface="Helvetica Neue"/>
              </a:rPr>
              <a:t>Le test « Qui suis-je? » compte deux volets. Le premier (habiletés à copier) évalue les capacités de l’enfant à conceptualiser et reconstruire une figure géométrique. Le second (tâches d’écriture) évalue la capacité de l’enfant à comprendre et utiliser des représentations symboliques comme des chiffres, des lettres et des mots. La capacité de l’enfant à effectuer chaque tâche dépend de divers facteurs, dont sa maturité, sa culture, ses expériences et ses aptitudes langagières.</a:t>
            </a:r>
          </a:p>
          <a:p>
            <a:r>
              <a:rPr lang="fr-FR" dirty="0" smtClean="0"/>
              <a:t/>
            </a:r>
            <a:br>
              <a:rPr lang="fr-FR" dirty="0" smtClean="0"/>
            </a:br>
            <a:r>
              <a:rPr lang="fr-FR" b="0" i="1" u="none" strike="noStrike" dirty="0" smtClean="0">
                <a:effectLst/>
                <a:latin typeface="Helvetica Neue"/>
              </a:rPr>
              <a:t>L’Évaluation de la connaissance des nombres mesure la capacité de l’enfant à comprendre et à utiliser les nombres.</a:t>
            </a:r>
            <a:endParaRPr lang="en-CA" dirty="0" smtClean="0"/>
          </a:p>
          <a:p>
            <a:endParaRPr lang="en-CA" i="1" dirty="0" smtClean="0"/>
          </a:p>
          <a:p>
            <a:r>
              <a:rPr lang="fr-FR" b="0" i="1" u="none" strike="noStrike" dirty="0" smtClean="0">
                <a:effectLst/>
                <a:latin typeface="Helvetica Neue"/>
              </a:rPr>
              <a:t>Source : Graphique de l’ICSI adapté de l’Enquête sur les jeunes Canadiens, 2010-2011, Statistique Canada, ventilation sur commande.</a:t>
            </a:r>
            <a:endParaRPr lang="en-CA" dirty="0" smtClean="0"/>
          </a:p>
          <a:p>
            <a:endParaRPr lang="en-CA" dirty="0" smtClean="0"/>
          </a:p>
          <a:p>
            <a:endParaRPr lang="en-US" b="0" dirty="0" smtClean="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21</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none" strike="noStrike" kern="1200" cap="none" spc="0" normalizeH="0" baseline="0" noProof="0" dirty="0" err="1" smtClean="0">
                <a:ln>
                  <a:noFill/>
                </a:ln>
                <a:solidFill>
                  <a:prstClr val="black"/>
                </a:solidFill>
                <a:effectLst/>
                <a:uLnTx/>
                <a:uFillTx/>
                <a:latin typeface="+mn-lt"/>
                <a:ea typeface="+mn-ea"/>
                <a:cs typeface="+mn-cs"/>
              </a:rPr>
              <a:t>En</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Résumé</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r>
              <a:rPr lang="fr-FR" b="0" i="0" u="none" strike="noStrike" dirty="0" smtClean="0">
                <a:effectLst/>
                <a:latin typeface="Helvetica Neue"/>
              </a:rPr>
              <a:t>Les enfants dont les parents sont arrivés au Canada dans les dix ans précédant l’enquête ont des scores normalisés moyens plus bas, que les enfants qui ne sont pas de récents immigrants, à l’Échelle de vocabulaire en images </a:t>
            </a:r>
            <a:r>
              <a:rPr lang="fr-FR" b="0" i="0" u="none" strike="noStrike" dirty="0" err="1" smtClean="0">
                <a:effectLst/>
                <a:latin typeface="Helvetica Neue"/>
              </a:rPr>
              <a:t>Peabody</a:t>
            </a:r>
            <a:r>
              <a:rPr lang="fr-FR" b="0" i="0" u="none" strike="noStrike" dirty="0" smtClean="0">
                <a:effectLst/>
                <a:latin typeface="Helvetica Neue"/>
              </a:rPr>
              <a:t> et à l’Évaluation de la connaissance des nombres.</a:t>
            </a:r>
          </a:p>
          <a:p>
            <a:endParaRPr lang="en-US" b="0" dirty="0" smtClean="0"/>
          </a:p>
          <a:p>
            <a:r>
              <a:rPr lang="fr-FR" b="0" i="1" u="none" strike="noStrike" dirty="0" smtClean="0">
                <a:effectLst/>
                <a:latin typeface="Helvetica Neue"/>
              </a:rPr>
              <a:t>Remarques :</a:t>
            </a:r>
            <a:r>
              <a:rPr lang="fr-FR" dirty="0" smtClean="0"/>
              <a:t/>
            </a:r>
            <a:br>
              <a:rPr lang="fr-FR" dirty="0" smtClean="0"/>
            </a:br>
            <a:r>
              <a:rPr lang="fr-FR" b="0" i="1" u="none" strike="noStrike" dirty="0" smtClean="0">
                <a:effectLst/>
                <a:latin typeface="Helvetica Neue"/>
              </a:rPr>
              <a:t>*Plusieurs instruments servent à mesurer la maturité ou les aptitudes scolaires des enfants de quatre et cinq ans.</a:t>
            </a:r>
          </a:p>
          <a:p>
            <a:r>
              <a:rPr lang="fr-FR" dirty="0" smtClean="0"/>
              <a:t/>
            </a:r>
            <a:br>
              <a:rPr lang="fr-FR" dirty="0" smtClean="0"/>
            </a:br>
            <a:r>
              <a:rPr lang="fr-FR" b="0" i="1" u="none" strike="noStrike" dirty="0" smtClean="0">
                <a:effectLst/>
                <a:latin typeface="Helvetica Neue"/>
              </a:rPr>
              <a:t>–  – L’Échelle de vocabulaire en images </a:t>
            </a:r>
            <a:r>
              <a:rPr lang="fr-FR" b="0" i="1" u="none" strike="noStrike" dirty="0" err="1" smtClean="0">
                <a:effectLst/>
                <a:latin typeface="Helvetica Neue"/>
              </a:rPr>
              <a:t>Peabody</a:t>
            </a:r>
            <a:r>
              <a:rPr lang="fr-FR" b="0" i="1" u="none" strike="noStrike" dirty="0" smtClean="0">
                <a:effectLst/>
                <a:latin typeface="Helvetica Neue"/>
              </a:rPr>
              <a:t> évalue les habiletés verbales et les aptitudes scolaires d’un enfant. On lui montre des images et il doit choisir celle qui correspond au mot prononcé par l’intervieweur. </a:t>
            </a:r>
          </a:p>
          <a:p>
            <a:r>
              <a:rPr lang="fr-FR" dirty="0" smtClean="0"/>
              <a:t/>
            </a:r>
            <a:br>
              <a:rPr lang="fr-FR" dirty="0" smtClean="0"/>
            </a:br>
            <a:r>
              <a:rPr lang="fr-FR" b="0" i="1" u="none" strike="noStrike" dirty="0" smtClean="0">
                <a:effectLst/>
                <a:latin typeface="Helvetica Neue"/>
              </a:rPr>
              <a:t>–  Le test « Qui suis-je? » compte deux volets. Le premier (habiletés à copier) évalue les capacités de l’enfant à conceptualiser et reconstruire une figure géométrique. Le second (tâches d’écriture) évalue la capacité de l’enfant à comprendre et utiliser des représentations symboliques comme des chiffres, des lettres et des mots. La capacité de l’enfant à effectuer chaque tâche dépend de divers facteurs, dont sa maturité, sa culture, ses expériences et ses aptitudes langagières.</a:t>
            </a:r>
          </a:p>
          <a:p>
            <a:r>
              <a:rPr lang="fr-FR" dirty="0" smtClean="0"/>
              <a:t/>
            </a:r>
            <a:br>
              <a:rPr lang="fr-FR" dirty="0" smtClean="0"/>
            </a:br>
            <a:r>
              <a:rPr lang="fr-FR" b="0" i="1" u="none" strike="noStrike" dirty="0" smtClean="0">
                <a:effectLst/>
                <a:latin typeface="Helvetica Neue"/>
              </a:rPr>
              <a:t>–  – L’Évaluation de la connaissance des nombres mesure la capacité de l’enfant à comprendre et à utiliser les nombres.</a:t>
            </a:r>
          </a:p>
          <a:p>
            <a:r>
              <a:rPr lang="fr-FR" dirty="0" smtClean="0"/>
              <a:t/>
            </a:r>
            <a:br>
              <a:rPr lang="fr-FR" dirty="0" smtClean="0"/>
            </a:br>
            <a:r>
              <a:rPr lang="fr-FR" b="0" i="1" u="none" strike="noStrike" dirty="0" smtClean="0">
                <a:effectLst/>
                <a:latin typeface="Helvetica Neue"/>
              </a:rPr>
              <a:t>**Au moins un parent a déclaré être devenu résident permanent du Canada dans les dix ans précédant l’enquête.</a:t>
            </a:r>
            <a:endParaRPr lang="en-CA" dirty="0" smtClean="0"/>
          </a:p>
          <a:p>
            <a:endParaRPr lang="en-CA" i="1" dirty="0" smtClean="0"/>
          </a:p>
          <a:p>
            <a:r>
              <a:rPr lang="fr-FR" b="0" i="1" u="none" strike="noStrike" dirty="0" smtClean="0">
                <a:effectLst/>
                <a:latin typeface="Helvetica Neue"/>
              </a:rPr>
              <a:t>Source : Graphique de l’ICSI adapté de l’Enquête sur les jeunes Canadiens, 2010-2011, Statistique Canada, ventilation sur commande.</a:t>
            </a:r>
            <a:endParaRPr lang="en-CA" dirty="0" smtClean="0"/>
          </a:p>
          <a:p>
            <a:endParaRPr lang="en-US" b="0" dirty="0" smtClean="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22</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400" b="1" i="0" dirty="0" smtClean="0">
                <a:effectLst/>
                <a:latin typeface="Helvetica Neue"/>
              </a:rPr>
              <a:t>Santé et développement de la petite enfance : Synthèse des résultats développementaux </a:t>
            </a:r>
          </a:p>
          <a:p>
            <a:pPr algn="l"/>
            <a:r>
              <a:rPr lang="fr-FR" b="0" i="0" u="none" strike="noStrike" dirty="0" smtClean="0">
                <a:effectLst/>
                <a:latin typeface="Helvetica Neue"/>
              </a:rPr>
              <a:t>Les jeunes enfants traversent une période de changements intenses, à la fois sur le plan physique, émotionnel et cognitif associée à une période de transition entre être entièrement dépendants des autres et être en mesure d’agir par eux-mêmes, de s’exprimer et de tisser des liens avec autrui.</a:t>
            </a:r>
          </a:p>
          <a:p>
            <a:pPr algn="l"/>
            <a:endParaRPr lang="fr-FR" b="0" i="0" u="none" strike="noStrike" dirty="0" smtClean="0">
              <a:effectLst/>
              <a:latin typeface="Helvetica Neue"/>
            </a:endParaRPr>
          </a:p>
          <a:p>
            <a:pPr algn="l"/>
            <a:r>
              <a:rPr lang="fr-FR" b="0" i="0" u="none" strike="noStrike" dirty="0" smtClean="0">
                <a:effectLst/>
                <a:latin typeface="Helvetica Neue"/>
              </a:rPr>
              <a:t>Ce qu’un enfant vit dans ses premières années influence grandement comment il s’en sortira une fois sur les bancs d’école. Les recherches démontrent que les enfants dont on a pris bien soin et qui ont été stimulés depuis leur naissance réussiront mieux à l’école. Ces enfants sont exposés à des livres, des idées et des chiffres; on leur montre à résoudre des problèmes et ils ont l’occasion d’acquérir des aptitudes sociales et affectives dans un contexte de groupe. L’acquisition de ces aptitudes et les capacités et le caractère innés de l’enfant seront la pierre angulaire de son éducation, et quand l’enfant commencera l’école, il sera prêt à apprendre.</a:t>
            </a:r>
          </a:p>
          <a:p>
            <a:pPr algn="l"/>
            <a:endParaRPr lang="fr-FR" b="0" i="0" u="none" strike="noStrike" dirty="0" smtClean="0">
              <a:effectLst/>
              <a:latin typeface="Helvetica Neue"/>
            </a:endParaRPr>
          </a:p>
          <a:p>
            <a:pPr algn="l"/>
            <a:r>
              <a:rPr lang="fr-FR" b="0" i="0" u="none" strike="noStrike" dirty="0" smtClean="0">
                <a:effectLst/>
                <a:latin typeface="Helvetica Neue"/>
              </a:rPr>
              <a:t>L’Instrument de mesure du développement de la petite enfance – l’IMDPE – est un questionnaire créé par le Dr Dan </a:t>
            </a:r>
            <a:r>
              <a:rPr lang="fr-FR" b="0" i="0" u="none" strike="noStrike" dirty="0" err="1" smtClean="0">
                <a:effectLst/>
                <a:latin typeface="Helvetica Neue"/>
              </a:rPr>
              <a:t>Offord</a:t>
            </a:r>
            <a:r>
              <a:rPr lang="fr-FR" b="0" i="0" u="none" strike="noStrike" dirty="0" smtClean="0">
                <a:effectLst/>
                <a:latin typeface="Helvetica Neue"/>
              </a:rPr>
              <a:t> et la Dre Magdalena Janus du </a:t>
            </a:r>
            <a:r>
              <a:rPr lang="fr-FR" b="0" i="0" u="none" strike="noStrike" dirty="0" err="1" smtClean="0">
                <a:effectLst/>
                <a:latin typeface="Helvetica Neue"/>
              </a:rPr>
              <a:t>Offord</a:t>
            </a:r>
            <a:r>
              <a:rPr lang="fr-FR" b="0" i="0" u="none" strike="noStrike" dirty="0" smtClean="0">
                <a:effectLst/>
                <a:latin typeface="Helvetica Neue"/>
              </a:rPr>
              <a:t> Centre for Child </a:t>
            </a:r>
            <a:r>
              <a:rPr lang="fr-FR" b="0" i="0" u="none" strike="noStrike" dirty="0" err="1" smtClean="0">
                <a:effectLst/>
                <a:latin typeface="Helvetica Neue"/>
              </a:rPr>
              <a:t>Studies</a:t>
            </a:r>
            <a:r>
              <a:rPr lang="fr-FR" b="0" i="0" u="none" strike="noStrike" dirty="0" smtClean="0">
                <a:effectLst/>
                <a:latin typeface="Helvetica Neue"/>
              </a:rPr>
              <a:t> de l’Université McMaster. Il compte 103 questions auxquelles doivent répondre les professeurs de maternelle lors de la deuxième moitié de l’année scolaire afin d’évaluer la capacité des enfants à répondre aux attentes dans cinq domaines de développement : la santé physique et le bien-être, les compétences sociales, la maturité affective, le développement cognitif et langagier et les habiletés de communication et les connaissances générales. La vulnérabilité globale, qui combine les cinq domaines, identifie les enfants vulnérables dans au moins un domaine de l’IMDPE. De ce groupe font partie tous les enfants qui seront, plus tard pendant l’enfance, vulnérables aux problèmes et qui pourraient bénéficier des programmes universels. Ils peuvent être vulnérables à un ou à plusieurs domaines de développement.</a:t>
            </a:r>
          </a:p>
          <a:p>
            <a:pPr algn="l"/>
            <a:endParaRPr lang="fr-FR" b="0" i="0" u="none" strike="noStrike" dirty="0" smtClean="0">
              <a:effectLst/>
              <a:latin typeface="Helvetica Neue"/>
            </a:endParaRPr>
          </a:p>
          <a:p>
            <a:pPr algn="l"/>
            <a:r>
              <a:rPr lang="fr-FR" b="0" i="0" u="none" strike="noStrike" dirty="0" smtClean="0">
                <a:effectLst/>
                <a:latin typeface="Helvetica Neue"/>
              </a:rPr>
              <a:t>La majorité des enfants canadiens ont de bons résultats dans les cinq domaines de l’IMDPE. Dans l’ensemble, au Canada, un enfant sur quatre (26,7 %) est vulnérable dans au moins un domaine de développement avant son entrée en première année. En 2014, les filles de cinq ans étaient moins susceptibles d’être vulnérables que les garçons du même âge. La proportion des enfants de cinq ans qui sont vulnérables dans au moins un domaine de l’IMDPE varie entre les provinces et territoires. (Remarque : Chaque province et territoire a sa façon de faire par rapport à l’IMDPE et soumet le questionnaire à des intervalles divers. C’est pourquoi les périodes de collecte diffèrent, ce dont il faut tenir compte quand on compare les provinces et les territoires.) Les enfants provenant de quartiers à faible revenu sont plus susceptibles d’être vulnérables dans au moins un domaine de l’IMDPE que les enfants provenant de quartiers à revenu plus élevé.</a:t>
            </a:r>
          </a:p>
          <a:p>
            <a:pPr algn="l"/>
            <a:endParaRPr lang="fr-FR" b="0" i="0" u="none" strike="noStrike" dirty="0" smtClean="0">
              <a:effectLst/>
              <a:latin typeface="Helvetica Neue"/>
            </a:endParaRPr>
          </a:p>
          <a:p>
            <a:pPr algn="l"/>
            <a:r>
              <a:rPr lang="fr-FR" b="0" i="0" u="none" strike="noStrike" dirty="0" smtClean="0">
                <a:effectLst/>
                <a:latin typeface="Helvetica Neue"/>
              </a:rPr>
              <a:t>En 2014, c’était le domaine des habiletés de communication et des connaissances générales qui revenait le plus souvent chez les enfants vulnérables dans au moins un domaine de développement, domaine qui concerne la capacité de l’enfant à communiquer ses idées et ses besoins de manière socialement acceptable, à raconter des histoires, à comprendre ce qu’on lui dit et à répondre à des questions nécessitant une connaissance du monde qui l’entoure. Et le domaine du développement cognitif et langagier, qui concerne la réceptivité à la lecture, un niveau de lecture, d’écriture et de calcul approprié pour son âge, la capacité de comprendre les ressemblances et les différences et la capacité de répéter de mémoire des éléments d’information, avait le plus faible taux de vulnérabilité.</a:t>
            </a:r>
          </a:p>
          <a:p>
            <a:pPr algn="l"/>
            <a:endParaRPr lang="fr-FR" b="0" i="0" u="none" strike="noStrike" dirty="0" smtClean="0">
              <a:effectLst/>
              <a:latin typeface="Helvetica Neue"/>
            </a:endParaRPr>
          </a:p>
          <a:p>
            <a:pPr algn="l"/>
            <a:r>
              <a:rPr lang="fr-FR" b="0" i="0" u="none" strike="noStrike" dirty="0" smtClean="0">
                <a:effectLst/>
                <a:latin typeface="Helvetica Neue"/>
              </a:rPr>
              <a:t>Les garçons sont plus susceptibles que les filles d’être vulnérables dans les domaines de la maturité affective et des compétences sociales de l’IMDPE. Le domaine de la maturité affective concerne la capacité de réfléchir avant d’agir, l’équilibre entre la peur excessive et l’impulsivité extrême, la capacité de maîtriser ses émotions en fonction de son âge et l’empathie à l’égard des sentiments d’autrui. Le domaine des compétences sociales concerne la curiosité à découvrir le monde, le désir de vivre de nouvelles expériences, la connaissance des comportements acceptables en public, la capacité à contrôler son comportement, un respect convenable à l’égard de l’autorité des adultes, la coopération avec les autres, le respect des règles et la capacité à s’amuser et travailler avec les autres enfants.</a:t>
            </a:r>
          </a:p>
          <a:p>
            <a:pPr algn="l"/>
            <a:endParaRPr lang="fr-FR" b="0" i="0" u="none" strike="noStrike" dirty="0" smtClean="0">
              <a:effectLst/>
              <a:latin typeface="Helvetica Neue"/>
            </a:endParaRPr>
          </a:p>
          <a:p>
            <a:pPr algn="l"/>
            <a:r>
              <a:rPr lang="fr-FR" b="0" i="0" u="none" strike="noStrike" dirty="0" smtClean="0">
                <a:effectLst/>
                <a:latin typeface="Helvetica Neue"/>
              </a:rPr>
              <a:t>Les enfants provenant de quartiers à faible revenu sont plus à risque que les enfants provenant de quartiers à revenu plus élevé d’être vulnérables dans les domaines suivants de l’IMDPE : habiletés de communication et connaissances générales, développement cognitif et langagier et santé physique et bien-être. Les enfants provenant de quartiers à revenu plus élevé sont plus susceptibles d’être vulnérables dans le domaine de la maturité affective que les enfants provenant de quartiers à faible revenu. Le domaine de la santé physique et du bien-être concerne la motricité globale et la motricité fine (tenir un crayon, courir sur un terrain de jeu, coordination motrice), un niveau d’énergie adapté aux activités en classe, la capacité de répondre soi-même à ses besoins et les aptitudes à la vie quotidienne.</a:t>
            </a:r>
          </a:p>
          <a:p>
            <a:pPr algn="l"/>
            <a:endParaRPr lang="fr-FR" b="0" i="0" u="none" strike="noStrike" dirty="0" smtClean="0">
              <a:effectLst/>
              <a:latin typeface="Helvetica Neue"/>
            </a:endParaRPr>
          </a:p>
          <a:p>
            <a:pPr algn="l"/>
            <a:r>
              <a:rPr lang="fr-FR" b="0" i="0" u="none" strike="noStrike" dirty="0" smtClean="0">
                <a:effectLst/>
                <a:latin typeface="Helvetica Neue"/>
              </a:rPr>
              <a:t>Dans le cadre de l’Enquête longitudinale nationale sur les enfants et les jeunes et de l’Enquête sur les jeunes Canadiens, trois tests ont été menés pour mesurer les aptitudes et la maturité scolaires des enfants de quatre et cinq ans. L’Échelle de vocabulaire en images </a:t>
            </a:r>
            <a:r>
              <a:rPr lang="fr-FR" b="0" i="0" u="none" strike="noStrike" dirty="0" err="1" smtClean="0">
                <a:effectLst/>
                <a:latin typeface="Helvetica Neue"/>
              </a:rPr>
              <a:t>Peabody</a:t>
            </a:r>
            <a:r>
              <a:rPr lang="fr-FR" b="0" i="0" u="none" strike="noStrike" dirty="0" smtClean="0">
                <a:effectLst/>
                <a:latin typeface="Helvetica Neue"/>
              </a:rPr>
              <a:t> évalue les habiletés verbales et les aptitudes scolaires d’un enfant. On lui montre des images et il doit choisir celle qui correspond au mot prononcé par l’intervieweur. En 2006-2007, la majorité (environ 86 %) des enfants de quatre et cinq ans ont obtenu un score moyen ou avancé à ce test.</a:t>
            </a:r>
          </a:p>
          <a:p>
            <a:pPr algn="l"/>
            <a:endParaRPr lang="fr-FR" b="0" i="0" u="none" strike="noStrike" dirty="0" smtClean="0">
              <a:effectLst/>
              <a:latin typeface="Helvetica Neue"/>
            </a:endParaRPr>
          </a:p>
          <a:p>
            <a:pPr algn="l"/>
            <a:r>
              <a:rPr lang="fr-FR" b="0" i="0" u="none" strike="noStrike" dirty="0" smtClean="0">
                <a:effectLst/>
                <a:latin typeface="Helvetica Neue"/>
              </a:rPr>
              <a:t>Le test « Qui suis-je? » compte deux volets. Le premier (habiletés à copier) évalue les capacités de l’enfant à conceptualiser et reconstruire une figure géométrique. Le second (tâches d’écriture) évalue la capacité de l’enfant à comprendre et utiliser des représentations symboliques comme des chiffres, des lettres et des mots. La capacité de l’enfant à effectuer chaque tâche dépend de divers facteurs, dont sa maturité, sa culture, ses expériences et ses aptitudes langagières. En 2006-2007, la majorité (un peu plus de 81 %) des enfants de quatre et cinq ans ont obtenu un score moyen ou avancé à ce test.</a:t>
            </a:r>
          </a:p>
          <a:p>
            <a:pPr algn="l"/>
            <a:endParaRPr lang="fr-FR" b="0" i="0" u="none" strike="noStrike" dirty="0" smtClean="0">
              <a:effectLst/>
              <a:latin typeface="Helvetica Neue"/>
            </a:endParaRPr>
          </a:p>
          <a:p>
            <a:pPr algn="l"/>
            <a:r>
              <a:rPr lang="fr-FR" b="0" i="0" u="none" strike="noStrike" dirty="0" smtClean="0">
                <a:effectLst/>
                <a:latin typeface="Helvetica Neue"/>
              </a:rPr>
              <a:t>Enfin, l’Évaluation de la connaissance des nombres mesure la capacité de l’enfant à comprendre et à utiliser les nombres. En 2006-2007, la majorité (près de 84 %) des enfants de quatre et cinq ans avait obtenu un score moyen ou avancé à ce test. </a:t>
            </a:r>
          </a:p>
          <a:p>
            <a:pPr algn="l"/>
            <a:endParaRPr lang="fr-FR" b="0" i="0" u="none" strike="noStrike" dirty="0" smtClean="0">
              <a:effectLst/>
              <a:latin typeface="Helvetica Neue"/>
            </a:endParaRPr>
          </a:p>
          <a:p>
            <a:pPr algn="l"/>
            <a:r>
              <a:rPr lang="fr-FR" b="0" i="0" u="none" strike="noStrike" dirty="0" smtClean="0">
                <a:effectLst/>
                <a:latin typeface="Helvetica Neue"/>
              </a:rPr>
              <a:t>Les filles étaient plus susceptibles que les garçons d’obtenir un score avancé au test « Qui suis-je? ». Les garçons et les filles obtenaient des scores à peu près égaux à l’Évaluation de la connaissance des nombres. Les scores à l’Échelle de vocabulaire en images </a:t>
            </a:r>
            <a:r>
              <a:rPr lang="fr-FR" b="0" i="0" u="none" strike="noStrike" dirty="0" err="1" smtClean="0">
                <a:effectLst/>
                <a:latin typeface="Helvetica Neue"/>
              </a:rPr>
              <a:t>Peabody</a:t>
            </a:r>
            <a:r>
              <a:rPr lang="fr-FR" b="0" i="0" u="none" strike="noStrike" dirty="0" smtClean="0">
                <a:effectLst/>
                <a:latin typeface="Helvetica Neue"/>
              </a:rPr>
              <a:t>, à l’Évaluation de la connaissance des nombres et au test « Qui suis-je? » varient entre les provinces. En 2010-2011, les enfants vivant dans les collectivités rurales et urbaines ont obtenu des scores à peu près égaux à l’Échelle de vocabulaire en images </a:t>
            </a:r>
            <a:r>
              <a:rPr lang="fr-FR" b="0" i="0" u="none" strike="noStrike" dirty="0" err="1" smtClean="0">
                <a:effectLst/>
                <a:latin typeface="Helvetica Neue"/>
              </a:rPr>
              <a:t>Peabody</a:t>
            </a:r>
            <a:r>
              <a:rPr lang="fr-FR" b="0" i="0" u="none" strike="noStrike" dirty="0" smtClean="0">
                <a:effectLst/>
                <a:latin typeface="Helvetica Neue"/>
              </a:rPr>
              <a:t>, à l’Évaluation de la connaissance des nombres et au test « Qui suis-je? ». Les scores moyens étaient plus élevés chez les enfants vivant dans les collectivités à revenu élevé que chez les enfants vivant dans les collectivités à faible revenu pour les trois tests de maturité scolaire.</a:t>
            </a:r>
          </a:p>
          <a:p>
            <a:pPr algn="l"/>
            <a:endParaRPr lang="fr-FR" b="0" i="0" u="none" strike="noStrike" dirty="0" smtClean="0">
              <a:effectLst/>
              <a:latin typeface="Helvetica Neue"/>
            </a:endParaRPr>
          </a:p>
          <a:p>
            <a:pPr algn="l"/>
            <a:r>
              <a:rPr lang="fr-FR" b="0" i="0" u="none" strike="noStrike" dirty="0" smtClean="0">
                <a:effectLst/>
                <a:latin typeface="Helvetica Neue"/>
              </a:rPr>
              <a:t>Le score moyen à l’Échelle de vocabulaire en images </a:t>
            </a:r>
            <a:r>
              <a:rPr lang="fr-FR" b="0" i="0" u="none" strike="noStrike" dirty="0" err="1" smtClean="0">
                <a:effectLst/>
                <a:latin typeface="Helvetica Neue"/>
              </a:rPr>
              <a:t>Peabody</a:t>
            </a:r>
            <a:r>
              <a:rPr lang="fr-FR" b="0" i="0" u="none" strike="noStrike" dirty="0" smtClean="0">
                <a:effectLst/>
                <a:latin typeface="Helvetica Neue"/>
              </a:rPr>
              <a:t> était aussi plus élevé chez les enfants ne faisant pas partie d’une minorité visible. À l’inverse, les enfants appartenant à une minorité visible avaient obtenu un score moyen plus élevé dans le test « Qui suis-je? ». Les enfants dont la famille était arrivée au Canada dans les dix ans précédant l’enquête avaient obtenu des scores moyens plus faibles à l’Échelle de vocabulaire en images </a:t>
            </a:r>
            <a:r>
              <a:rPr lang="fr-FR" b="0" i="0" u="none" strike="noStrike" dirty="0" err="1" smtClean="0">
                <a:effectLst/>
                <a:latin typeface="Helvetica Neue"/>
              </a:rPr>
              <a:t>Peabody</a:t>
            </a:r>
            <a:r>
              <a:rPr lang="fr-FR" b="0" i="0" u="none" strike="noStrike" dirty="0" smtClean="0">
                <a:effectLst/>
                <a:latin typeface="Helvetica Neue"/>
              </a:rPr>
              <a:t> et à l’Évaluation de la connaissance des nombres que les enfants dont les parents n’étaient pas de récents immigrants. </a:t>
            </a:r>
          </a:p>
          <a:p>
            <a:endParaRPr lang="en-CA" dirty="0" smtClean="0"/>
          </a:p>
          <a:p>
            <a:endParaRPr lang="en-CA" dirty="0" smtClean="0"/>
          </a:p>
          <a:p>
            <a:r>
              <a:rPr lang="en-CA" b="0" i="1" u="none" strike="noStrike" baseline="30000" dirty="0" smtClean="0">
                <a:effectLst/>
                <a:latin typeface="Helvetica Neue"/>
              </a:rPr>
              <a:t>1</a:t>
            </a:r>
            <a:r>
              <a:rPr lang="en-CA" b="0" i="1" u="none" strike="noStrike" dirty="0" smtClean="0">
                <a:effectLst/>
                <a:latin typeface="Helvetica Neue"/>
              </a:rPr>
              <a:t>What is the EDI? </a:t>
            </a:r>
            <a:r>
              <a:rPr lang="en-CA" b="1" i="1" u="none" strike="noStrike" dirty="0" smtClean="0">
                <a:solidFill>
                  <a:srgbClr val="1E1BB0"/>
                </a:solidFill>
                <a:effectLst/>
                <a:latin typeface="Helvetica Neue"/>
                <a:hlinkClick r:id="rId3"/>
              </a:rPr>
              <a:t>https://edi.offordcentre.com/researchers/how-to-interpret-edi-results/</a:t>
            </a:r>
            <a:r>
              <a:rPr lang="en-CA" b="0" i="1" u="none" strike="noStrike" dirty="0" smtClean="0">
                <a:effectLst/>
                <a:latin typeface="Helvetica Neue"/>
              </a:rPr>
              <a:t>, </a:t>
            </a:r>
            <a:r>
              <a:rPr lang="en-CA" b="0" i="1" u="none" strike="noStrike" dirty="0" err="1" smtClean="0">
                <a:effectLst/>
                <a:latin typeface="Helvetica Neue"/>
              </a:rPr>
              <a:t>consulté</a:t>
            </a:r>
            <a:r>
              <a:rPr lang="en-CA" b="0" i="1" u="none" strike="noStrike" dirty="0" smtClean="0">
                <a:effectLst/>
                <a:latin typeface="Helvetica Neue"/>
              </a:rPr>
              <a:t> le 31 </a:t>
            </a:r>
            <a:r>
              <a:rPr lang="en-CA" b="0" i="1" u="none" strike="noStrike" dirty="0" err="1" smtClean="0">
                <a:effectLst/>
                <a:latin typeface="Helvetica Neue"/>
              </a:rPr>
              <a:t>juillet</a:t>
            </a:r>
            <a:r>
              <a:rPr lang="en-CA" b="0" i="1" u="none" strike="noStrike" smtClean="0">
                <a:effectLst/>
                <a:latin typeface="Helvetica Neue"/>
              </a:rPr>
              <a:t> 2017.</a:t>
            </a:r>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23</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none" strike="noStrike" kern="1200" cap="none" spc="0" normalizeH="0" baseline="0" noProof="0" dirty="0" err="1" smtClean="0">
                <a:ln>
                  <a:noFill/>
                </a:ln>
                <a:solidFill>
                  <a:prstClr val="black"/>
                </a:solidFill>
                <a:effectLst/>
                <a:uLnTx/>
                <a:uFillTx/>
                <a:latin typeface="+mn-lt"/>
                <a:ea typeface="+mn-ea"/>
                <a:cs typeface="+mn-cs"/>
              </a:rPr>
              <a:t>En</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Résumé</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algn="l"/>
            <a:r>
              <a:rPr lang="fr-FR" b="1" i="0" u="none" strike="noStrike" dirty="0" smtClean="0">
                <a:effectLst/>
                <a:latin typeface="Helvetica Neue"/>
              </a:rPr>
              <a:t>L’Instrument de mesure du développement de la petite enfance (IMDPE), une mesure novatrice du développement de l’enfant</a:t>
            </a:r>
            <a:endParaRPr lang="fr-FR" b="0" i="0" u="none" strike="noStrike" dirty="0" smtClean="0">
              <a:effectLst/>
              <a:latin typeface="Helvetica Neue"/>
            </a:endParaRPr>
          </a:p>
          <a:p>
            <a:pPr algn="l"/>
            <a:r>
              <a:rPr lang="fr-FR" b="0" i="0" u="none" strike="noStrike" dirty="0" smtClean="0">
                <a:effectLst/>
                <a:latin typeface="Helvetica Neue"/>
              </a:rPr>
              <a:t>L’IMDPE et la vidéo qui l’accompagne sont le fruit des efforts concertés d’une équipe du </a:t>
            </a:r>
            <a:r>
              <a:rPr lang="fr-FR" b="0" i="0" u="none" strike="noStrike" dirty="0" err="1" smtClean="0">
                <a:effectLst/>
                <a:latin typeface="Helvetica Neue"/>
              </a:rPr>
              <a:t>Offord</a:t>
            </a:r>
            <a:r>
              <a:rPr lang="fr-FR" b="0" i="0" u="none" strike="noStrike" dirty="0" smtClean="0">
                <a:effectLst/>
                <a:latin typeface="Helvetica Neue"/>
              </a:rPr>
              <a:t> Centre for Child </a:t>
            </a:r>
            <a:r>
              <a:rPr lang="fr-FR" b="0" i="0" u="none" strike="noStrike" dirty="0" err="1" smtClean="0">
                <a:effectLst/>
                <a:latin typeface="Helvetica Neue"/>
              </a:rPr>
              <a:t>Studies</a:t>
            </a:r>
            <a:r>
              <a:rPr lang="fr-FR" b="0" i="0" u="none" strike="noStrike" dirty="0" smtClean="0">
                <a:effectLst/>
                <a:latin typeface="Helvetica Neue"/>
              </a:rPr>
              <a:t> de l’Université McMaster et de </a:t>
            </a:r>
            <a:r>
              <a:rPr lang="fr-FR" b="0" i="0" u="none" strike="noStrike" dirty="0" err="1" smtClean="0">
                <a:effectLst/>
                <a:latin typeface="Helvetica Neue"/>
              </a:rPr>
              <a:t>ThinkLink</a:t>
            </a:r>
            <a:r>
              <a:rPr lang="fr-FR" b="0" i="0" u="none" strike="noStrike" dirty="0" smtClean="0">
                <a:effectLst/>
                <a:latin typeface="Helvetica Neue"/>
              </a:rPr>
              <a:t> Graphics.</a:t>
            </a:r>
          </a:p>
          <a:p>
            <a:pPr algn="l"/>
            <a:endParaRPr lang="fr-FR" b="0" i="0" u="none" strike="noStrike" dirty="0" smtClean="0">
              <a:effectLst/>
              <a:latin typeface="Helvetica Neue"/>
            </a:endParaRPr>
          </a:p>
          <a:p>
            <a:pPr algn="l"/>
            <a:r>
              <a:rPr lang="fr-FR" b="0" i="1" u="none" strike="noStrike" dirty="0" smtClean="0">
                <a:effectLst/>
                <a:latin typeface="Helvetica Neue"/>
              </a:rPr>
              <a:t>Pour en savoir plus sur l’IMDPE ou pour visionner la vidéo (en anglais avec sous-titres français</a:t>
            </a:r>
            <a:r>
              <a:rPr lang="fr-FR" b="0" i="1" u="none" strike="noStrike" dirty="0" smtClean="0">
                <a:effectLst/>
                <a:latin typeface="Helvetica Neue"/>
              </a:rPr>
              <a:t>):</a:t>
            </a:r>
            <a:r>
              <a:rPr lang="fr-FR" b="0" i="1" u="none" strike="noStrike" baseline="0" dirty="0" smtClean="0">
                <a:effectLst/>
                <a:latin typeface="Helvetica Neue"/>
              </a:rPr>
              <a:t>  https://edi.offordcentre.com/about/what-is-the-edi/ .</a:t>
            </a:r>
          </a:p>
          <a:p>
            <a:pPr algn="l"/>
            <a:endParaRPr lang="fr-FR" b="0" i="0" u="none" strike="noStrike" dirty="0" smtClean="0">
              <a:effectLst/>
              <a:latin typeface="Helvetica Neue"/>
            </a:endParaRPr>
          </a:p>
          <a:p>
            <a:pPr algn="l"/>
            <a:r>
              <a:rPr lang="fr-FR" b="1" i="0" u="none" strike="noStrike" dirty="0" smtClean="0">
                <a:effectLst/>
                <a:latin typeface="Helvetica Neue"/>
              </a:rPr>
              <a:t>Domaines de l’IMDPE</a:t>
            </a:r>
            <a:r>
              <a:rPr lang="fr-FR" b="0" i="0" u="none" strike="noStrike" dirty="0" smtClean="0">
                <a:effectLst/>
                <a:latin typeface="Helvetica Neue"/>
              </a:rPr>
              <a:t/>
            </a:r>
            <a:br>
              <a:rPr lang="fr-FR" b="0" i="0" u="none" strike="noStrike" dirty="0" smtClean="0">
                <a:effectLst/>
                <a:latin typeface="Helvetica Neue"/>
              </a:rPr>
            </a:br>
            <a:r>
              <a:rPr lang="fr-FR" b="0" i="0" u="none" strike="noStrike" dirty="0" smtClean="0">
                <a:effectLst/>
                <a:latin typeface="Helvetica Neue"/>
              </a:rPr>
              <a:t>Habiletés de communication et connaissances générales</a:t>
            </a:r>
            <a:br>
              <a:rPr lang="fr-FR" b="0" i="0" u="none" strike="noStrike" dirty="0" smtClean="0">
                <a:effectLst/>
                <a:latin typeface="Helvetica Neue"/>
              </a:rPr>
            </a:br>
            <a:r>
              <a:rPr lang="fr-FR" b="0" i="0" u="none" strike="noStrike" dirty="0" smtClean="0">
                <a:effectLst/>
                <a:latin typeface="Helvetica Neue"/>
              </a:rPr>
              <a:t>Le domaine des habiletés de communication et des connaissances générales concerne la capacité de l’enfant à communiquer ses idées et ses besoins de manière socialement acceptable, à raconter des histoires, à comprendre ce qu’on lui dit et à répondre à des questions nécessitant une connaissance du monde qui l’entoure.</a:t>
            </a:r>
          </a:p>
          <a:p>
            <a:pPr algn="l"/>
            <a:endParaRPr lang="fr-FR" b="0" i="0" u="none" strike="noStrike" dirty="0" smtClean="0">
              <a:effectLst/>
              <a:latin typeface="Helvetica Neue"/>
            </a:endParaRPr>
          </a:p>
          <a:p>
            <a:pPr algn="l"/>
            <a:r>
              <a:rPr lang="fr-FR" b="1" i="0" u="none" strike="noStrike" dirty="0" smtClean="0">
                <a:effectLst/>
                <a:latin typeface="Helvetica Neue"/>
              </a:rPr>
              <a:t>Maturité affective</a:t>
            </a:r>
            <a:r>
              <a:rPr lang="fr-FR" b="0" i="0" u="none" strike="noStrike" dirty="0" smtClean="0">
                <a:effectLst/>
                <a:latin typeface="Helvetica Neue"/>
              </a:rPr>
              <a:t/>
            </a:r>
            <a:br>
              <a:rPr lang="fr-FR" b="0" i="0" u="none" strike="noStrike" dirty="0" smtClean="0">
                <a:effectLst/>
                <a:latin typeface="Helvetica Neue"/>
              </a:rPr>
            </a:br>
            <a:r>
              <a:rPr lang="fr-FR" b="0" i="0" u="none" strike="noStrike" dirty="0" smtClean="0">
                <a:effectLst/>
                <a:latin typeface="Helvetica Neue"/>
              </a:rPr>
              <a:t>Le domaine de la maturité affective concerne la capacité de réfléchir avant d’agir, l’équilibre entre la peur excessive et l’impulsivité extrême, la capacité de maîtriser ses émotions en fonction de son âge et l’empathie à l’égard des sentiments d’autrui.</a:t>
            </a:r>
          </a:p>
          <a:p>
            <a:pPr algn="l"/>
            <a:endParaRPr lang="fr-FR" b="0" i="0" u="none" strike="noStrike" dirty="0" smtClean="0">
              <a:effectLst/>
              <a:latin typeface="Helvetica Neue"/>
            </a:endParaRPr>
          </a:p>
          <a:p>
            <a:pPr algn="l"/>
            <a:r>
              <a:rPr lang="fr-FR" b="1" i="0" u="none" strike="noStrike" dirty="0" smtClean="0">
                <a:effectLst/>
                <a:latin typeface="Helvetica Neue"/>
              </a:rPr>
              <a:t>Développement cognitif et langagier</a:t>
            </a:r>
            <a:r>
              <a:rPr lang="fr-FR" b="0" i="0" u="none" strike="noStrike" dirty="0" smtClean="0">
                <a:effectLst/>
                <a:latin typeface="Helvetica Neue"/>
              </a:rPr>
              <a:t/>
            </a:r>
            <a:br>
              <a:rPr lang="fr-FR" b="0" i="0" u="none" strike="noStrike" dirty="0" smtClean="0">
                <a:effectLst/>
                <a:latin typeface="Helvetica Neue"/>
              </a:rPr>
            </a:br>
            <a:r>
              <a:rPr lang="fr-FR" b="0" i="0" u="none" strike="noStrike" dirty="0" smtClean="0">
                <a:effectLst/>
                <a:latin typeface="Helvetica Neue"/>
              </a:rPr>
              <a:t>Le domaine du développement cognitif et langagier concerne la réceptivité à la lecture, un niveau de lecture, d’écriture et de calcul approprié pour son âge, la capacité de comprendre les ressemblances et les différences et la capacité de répéter de mémoire des éléments d’information.</a:t>
            </a:r>
          </a:p>
          <a:p>
            <a:pPr algn="l"/>
            <a:endParaRPr lang="fr-FR" b="0" i="0" u="none" strike="noStrike" dirty="0" smtClean="0">
              <a:effectLst/>
              <a:latin typeface="Helvetica Neue"/>
            </a:endParaRPr>
          </a:p>
          <a:p>
            <a:pPr algn="l"/>
            <a:r>
              <a:rPr lang="fr-FR" b="1" i="0" u="none" strike="noStrike" dirty="0" smtClean="0">
                <a:effectLst/>
                <a:latin typeface="Helvetica Neue"/>
              </a:rPr>
              <a:t>Santé physique et bien-être</a:t>
            </a:r>
            <a:r>
              <a:rPr lang="fr-FR" b="0" i="0" u="none" strike="noStrike" dirty="0" smtClean="0">
                <a:effectLst/>
                <a:latin typeface="Helvetica Neue"/>
              </a:rPr>
              <a:t/>
            </a:r>
            <a:br>
              <a:rPr lang="fr-FR" b="0" i="0" u="none" strike="noStrike" dirty="0" smtClean="0">
                <a:effectLst/>
                <a:latin typeface="Helvetica Neue"/>
              </a:rPr>
            </a:br>
            <a:r>
              <a:rPr lang="fr-FR" b="0" i="0" u="none" strike="noStrike" dirty="0" smtClean="0">
                <a:effectLst/>
                <a:latin typeface="Helvetica Neue"/>
              </a:rPr>
              <a:t>Le domaine de la santé physique et du bien‑être concerne la motricité globale et la motricité fine (tenir un crayon, courir sur un terrain de jeu, coordination motrice), un niveau d’énergie adapté aux activités en classe, la capacité de répondre soi-même à ses besoins et les aptitudes à la vie quotidienne.</a:t>
            </a:r>
          </a:p>
          <a:p>
            <a:pPr algn="l"/>
            <a:endParaRPr lang="fr-FR" b="0" i="0" u="none" strike="noStrike" dirty="0" smtClean="0">
              <a:effectLst/>
              <a:latin typeface="Helvetica Neue"/>
            </a:endParaRPr>
          </a:p>
          <a:p>
            <a:pPr algn="l"/>
            <a:r>
              <a:rPr lang="fr-FR" b="1" i="0" u="none" strike="noStrike" dirty="0" smtClean="0">
                <a:effectLst/>
                <a:latin typeface="Helvetica Neue"/>
              </a:rPr>
              <a:t>Compétences sociales</a:t>
            </a:r>
            <a:r>
              <a:rPr lang="fr-FR" b="0" i="0" u="none" strike="noStrike" dirty="0" smtClean="0">
                <a:effectLst/>
                <a:latin typeface="Helvetica Neue"/>
              </a:rPr>
              <a:t/>
            </a:r>
            <a:br>
              <a:rPr lang="fr-FR" b="0" i="0" u="none" strike="noStrike" dirty="0" smtClean="0">
                <a:effectLst/>
                <a:latin typeface="Helvetica Neue"/>
              </a:rPr>
            </a:br>
            <a:r>
              <a:rPr lang="fr-FR" b="0" i="0" u="none" strike="noStrike" dirty="0" smtClean="0">
                <a:effectLst/>
                <a:latin typeface="Helvetica Neue"/>
              </a:rPr>
              <a:t>Le domaine des compétences sociales concerne la curiosité à découvrir le monde, le désir de vivre de nouvelles expériences, la connaissance des comportements acceptables en public, la capacité à contrôler son comportement, un respect convenable à l’égard de l’autorité des adultes, la coopération avec les autres, le respect des règles et la capacité à s’amuser et travailler avec les autres enfants.</a:t>
            </a:r>
          </a:p>
          <a:p>
            <a:pPr algn="l"/>
            <a:endParaRPr lang="fr-FR" b="0" i="0" u="none" strike="noStrike" dirty="0" smtClean="0">
              <a:effectLst/>
              <a:latin typeface="Helvetica Neue"/>
            </a:endParaRPr>
          </a:p>
          <a:p>
            <a:pPr algn="l"/>
            <a:r>
              <a:rPr lang="fr-FR" b="0" i="0" u="none" strike="noStrike" dirty="0" smtClean="0">
                <a:effectLst/>
                <a:latin typeface="Helvetica Neue"/>
              </a:rPr>
              <a:t>L’Instrument de mesure du développement de la petite enfance (IMDPE) est un questionnaire créé par le Dr Dan </a:t>
            </a:r>
            <a:r>
              <a:rPr lang="fr-FR" b="0" i="0" u="none" strike="noStrike" dirty="0" err="1" smtClean="0">
                <a:effectLst/>
                <a:latin typeface="Helvetica Neue"/>
              </a:rPr>
              <a:t>Offord</a:t>
            </a:r>
            <a:r>
              <a:rPr lang="fr-FR" b="0" i="0" u="none" strike="noStrike" dirty="0" smtClean="0">
                <a:effectLst/>
                <a:latin typeface="Helvetica Neue"/>
              </a:rPr>
              <a:t> et la D</a:t>
            </a:r>
            <a:r>
              <a:rPr lang="fr-FR" b="0" i="0" u="none" strike="noStrike" baseline="30000" dirty="0" smtClean="0">
                <a:effectLst/>
                <a:latin typeface="Helvetica Neue"/>
              </a:rPr>
              <a:t>re</a:t>
            </a:r>
            <a:r>
              <a:rPr lang="fr-FR" b="0" i="0" u="none" strike="noStrike" dirty="0" smtClean="0">
                <a:effectLst/>
                <a:latin typeface="Helvetica Neue"/>
              </a:rPr>
              <a:t> Magdalena Janus du </a:t>
            </a:r>
            <a:r>
              <a:rPr lang="fr-FR" b="0" i="0" u="none" strike="noStrike" dirty="0" err="1" smtClean="0">
                <a:effectLst/>
                <a:latin typeface="Helvetica Neue"/>
              </a:rPr>
              <a:t>Offord</a:t>
            </a:r>
            <a:r>
              <a:rPr lang="fr-FR" b="0" i="0" u="none" strike="noStrike" dirty="0" smtClean="0">
                <a:effectLst/>
                <a:latin typeface="Helvetica Neue"/>
              </a:rPr>
              <a:t> Centre for Child </a:t>
            </a:r>
            <a:r>
              <a:rPr lang="fr-FR" b="0" i="0" u="none" strike="noStrike" dirty="0" err="1" smtClean="0">
                <a:effectLst/>
                <a:latin typeface="Helvetica Neue"/>
              </a:rPr>
              <a:t>Studies</a:t>
            </a:r>
            <a:r>
              <a:rPr lang="fr-FR" b="0" i="0" u="none" strike="noStrike" dirty="0" smtClean="0">
                <a:effectLst/>
                <a:latin typeface="Helvetica Neue"/>
              </a:rPr>
              <a:t> de l’Université McMaster. Il compte 103 questions auxquelles doivent répondre les professeurs de maternelle lors de la deuxième moitié de l’année scolaire afin d’évaluer la capacité des enfants à répondre aux attentes dans cinq domaines de développement (décrites ci-dessous) : les habiletés de communication et les connaissances générales, la maturité affective, le développement cognitif et langagier, la santé physique et le bien-être et les compétences sociales</a:t>
            </a:r>
            <a:r>
              <a:rPr lang="fr-FR" b="0" i="0" u="none" strike="noStrike" baseline="30000" dirty="0" smtClean="0">
                <a:effectLst/>
                <a:latin typeface="Helvetica Neue"/>
              </a:rPr>
              <a:t>1</a:t>
            </a:r>
            <a:r>
              <a:rPr lang="fr-FR" b="0" i="0" u="none" strike="noStrike" dirty="0" smtClean="0">
                <a:effectLst/>
                <a:latin typeface="Helvetica Neue"/>
              </a:rPr>
              <a:t>.»</a:t>
            </a:r>
          </a:p>
          <a:p>
            <a:pPr algn="l"/>
            <a:endParaRPr lang="fr-FR" b="0" i="0" u="none" strike="noStrike" dirty="0" smtClean="0">
              <a:effectLst/>
              <a:latin typeface="Helvetica Neue"/>
            </a:endParaRPr>
          </a:p>
          <a:p>
            <a:pPr algn="l"/>
            <a:r>
              <a:rPr lang="fr-FR" b="0" i="0" u="none" strike="noStrike" dirty="0" smtClean="0">
                <a:effectLst/>
                <a:latin typeface="Helvetica Neue"/>
              </a:rPr>
              <a:t>Les enfants vulnérables sont ceux qui, sans aide et services supplémentaires, risquent d’éprouver des difficultés pendant et après leur scolarité. Dans chaque domaine, on évalue la vulnérabilité des enfants par rapport à une valeur minimale fixée au 10</a:t>
            </a:r>
            <a:r>
              <a:rPr lang="fr-FR" b="0" i="0" u="none" strike="noStrike" baseline="30000" dirty="0" smtClean="0">
                <a:effectLst/>
                <a:latin typeface="Helvetica Neue"/>
              </a:rPr>
              <a:t>e </a:t>
            </a:r>
            <a:r>
              <a:rPr lang="fr-FR" b="0" i="0" u="none" strike="noStrike" dirty="0" smtClean="0">
                <a:effectLst/>
                <a:latin typeface="Helvetica Neue"/>
              </a:rPr>
              <a:t>centile d’un échantillon de référence</a:t>
            </a:r>
            <a:r>
              <a:rPr lang="fr-FR" b="0" i="0" u="none" strike="noStrike" baseline="30000" dirty="0" smtClean="0">
                <a:effectLst/>
                <a:latin typeface="Helvetica Neue"/>
              </a:rPr>
              <a:t>2</a:t>
            </a:r>
            <a:r>
              <a:rPr lang="fr-FR" b="0" i="0" u="none" strike="noStrike" dirty="0" smtClean="0">
                <a:effectLst/>
                <a:latin typeface="Helvetica Neue"/>
              </a:rPr>
              <a:t>.</a:t>
            </a:r>
          </a:p>
          <a:p>
            <a:pPr algn="l"/>
            <a:r>
              <a:rPr lang="fr-FR" b="0" i="0" u="none" strike="noStrike" dirty="0" err="1" smtClean="0">
                <a:effectLst/>
                <a:latin typeface="Helvetica Neue"/>
              </a:rPr>
              <a:t>Children</a:t>
            </a:r>
            <a:r>
              <a:rPr lang="fr-FR" b="0" i="0" u="none" strike="noStrike" dirty="0" smtClean="0">
                <a:effectLst/>
                <a:latin typeface="Helvetica Neue"/>
              </a:rPr>
              <a:t> </a:t>
            </a:r>
            <a:r>
              <a:rPr lang="fr-FR" b="0" i="0" u="none" strike="noStrike" dirty="0" err="1" smtClean="0">
                <a:effectLst/>
                <a:latin typeface="Helvetica Neue"/>
              </a:rPr>
              <a:t>whose</a:t>
            </a:r>
            <a:r>
              <a:rPr lang="fr-FR" b="0" i="0" u="none" strike="noStrike" dirty="0" smtClean="0">
                <a:effectLst/>
                <a:latin typeface="Helvetica Neue"/>
              </a:rPr>
              <a:t> scores </a:t>
            </a:r>
            <a:r>
              <a:rPr lang="fr-FR" b="0" i="0" u="none" strike="noStrike" dirty="0" err="1" smtClean="0">
                <a:effectLst/>
                <a:latin typeface="Helvetica Neue"/>
              </a:rPr>
              <a:t>fall</a:t>
            </a:r>
            <a:r>
              <a:rPr lang="fr-FR" b="0" i="0" u="none" strike="noStrike" dirty="0" smtClean="0">
                <a:effectLst/>
                <a:latin typeface="Helvetica Neue"/>
              </a:rPr>
              <a:t> </a:t>
            </a:r>
            <a:r>
              <a:rPr lang="fr-FR" b="0" i="0" u="none" strike="noStrike" dirty="0" err="1" smtClean="0">
                <a:effectLst/>
                <a:latin typeface="Helvetica Neue"/>
              </a:rPr>
              <a:t>below</a:t>
            </a:r>
            <a:r>
              <a:rPr lang="fr-FR" b="0" i="0" u="none" strike="noStrike" dirty="0" smtClean="0">
                <a:effectLst/>
                <a:latin typeface="Helvetica Neue"/>
              </a:rPr>
              <a:t> the </a:t>
            </a:r>
            <a:r>
              <a:rPr lang="fr-FR" b="0" i="0" u="none" strike="noStrike" dirty="0" err="1" smtClean="0">
                <a:effectLst/>
                <a:latin typeface="Helvetica Neue"/>
              </a:rPr>
              <a:t>vulnerability</a:t>
            </a:r>
            <a:r>
              <a:rPr lang="fr-FR" b="0" i="0" u="none" strike="noStrike" dirty="0" smtClean="0">
                <a:effectLst/>
                <a:latin typeface="Helvetica Neue"/>
              </a:rPr>
              <a:t> </a:t>
            </a:r>
            <a:r>
              <a:rPr lang="fr-FR" b="0" i="0" u="none" strike="noStrike" dirty="0" err="1" smtClean="0">
                <a:effectLst/>
                <a:latin typeface="Helvetica Neue"/>
              </a:rPr>
              <a:t>cut</a:t>
            </a:r>
            <a:r>
              <a:rPr lang="fr-FR" b="0" i="0" u="none" strike="noStrike" dirty="0" smtClean="0">
                <a:effectLst/>
                <a:latin typeface="Helvetica Neue"/>
              </a:rPr>
              <a:t>-off on a </a:t>
            </a:r>
            <a:r>
              <a:rPr lang="fr-FR" b="0" i="0" u="none" strike="noStrike" dirty="0" err="1" smtClean="0">
                <a:effectLst/>
                <a:latin typeface="Helvetica Neue"/>
              </a:rPr>
              <a:t>particular</a:t>
            </a:r>
            <a:r>
              <a:rPr lang="fr-FR" b="0" i="0" u="none" strike="noStrike" dirty="0" smtClean="0">
                <a:effectLst/>
                <a:latin typeface="Helvetica Neue"/>
              </a:rPr>
              <a:t> EDI </a:t>
            </a:r>
            <a:r>
              <a:rPr lang="fr-FR" b="0" i="0" u="none" strike="noStrike" dirty="0" err="1" smtClean="0">
                <a:effectLst/>
                <a:latin typeface="Helvetica Neue"/>
              </a:rPr>
              <a:t>domain</a:t>
            </a:r>
            <a:r>
              <a:rPr lang="fr-FR" b="0" i="0" u="none" strike="noStrike" dirty="0" smtClean="0">
                <a:effectLst/>
                <a:latin typeface="Helvetica Neue"/>
              </a:rPr>
              <a:t> are </a:t>
            </a:r>
            <a:r>
              <a:rPr lang="fr-FR" b="0" i="0" u="none" strike="noStrike" dirty="0" err="1" smtClean="0">
                <a:effectLst/>
                <a:latin typeface="Helvetica Neue"/>
              </a:rPr>
              <a:t>said</a:t>
            </a:r>
            <a:r>
              <a:rPr lang="fr-FR" b="0" i="0" u="none" strike="noStrike" dirty="0" smtClean="0">
                <a:effectLst/>
                <a:latin typeface="Helvetica Neue"/>
              </a:rPr>
              <a:t> to </a:t>
            </a:r>
            <a:r>
              <a:rPr lang="fr-FR" b="0" i="0" u="none" strike="noStrike" dirty="0" err="1" smtClean="0">
                <a:effectLst/>
                <a:latin typeface="Helvetica Neue"/>
              </a:rPr>
              <a:t>be</a:t>
            </a:r>
            <a:r>
              <a:rPr lang="fr-FR" b="0" i="0" u="none" strike="noStrike" dirty="0" smtClean="0">
                <a:effectLst/>
                <a:latin typeface="Helvetica Neue"/>
              </a:rPr>
              <a:t> </a:t>
            </a:r>
            <a:r>
              <a:rPr lang="fr-FR" b="0" i="0" u="none" strike="noStrike" dirty="0" err="1" smtClean="0">
                <a:effectLst/>
                <a:latin typeface="Helvetica Neue"/>
              </a:rPr>
              <a:t>vulnerable</a:t>
            </a:r>
            <a:r>
              <a:rPr lang="fr-FR" b="0" i="0" u="none" strike="noStrike" dirty="0" smtClean="0">
                <a:effectLst/>
                <a:latin typeface="Helvetica Neue"/>
              </a:rPr>
              <a:t> in </a:t>
            </a:r>
            <a:r>
              <a:rPr lang="fr-FR" b="0" i="0" u="none" strike="noStrike" dirty="0" err="1" smtClean="0">
                <a:effectLst/>
                <a:latin typeface="Helvetica Neue"/>
              </a:rPr>
              <a:t>that</a:t>
            </a:r>
            <a:r>
              <a:rPr lang="fr-FR" b="0" i="0" u="none" strike="noStrike" dirty="0" smtClean="0">
                <a:effectLst/>
                <a:latin typeface="Helvetica Neue"/>
              </a:rPr>
              <a:t> area of development.</a:t>
            </a:r>
            <a:r>
              <a:rPr lang="fr-FR" b="0" i="0" u="none" strike="noStrike" baseline="30000" dirty="0" smtClean="0">
                <a:effectLst/>
                <a:latin typeface="Helvetica Neue"/>
              </a:rPr>
              <a:t>3</a:t>
            </a:r>
            <a:endParaRPr lang="fr-FR" b="0" i="0" u="none" strike="noStrike" dirty="0" smtClean="0">
              <a:effectLst/>
              <a:latin typeface="Helvetica Neue"/>
            </a:endParaRPr>
          </a:p>
          <a:p>
            <a:pPr algn="l"/>
            <a:r>
              <a:rPr lang="fr-FR" b="0" i="0" u="none" strike="noStrike" dirty="0" err="1" smtClean="0">
                <a:effectLst/>
                <a:latin typeface="Helvetica Neue"/>
              </a:rPr>
              <a:t>Overall</a:t>
            </a:r>
            <a:r>
              <a:rPr lang="fr-FR" b="0" i="0" u="none" strike="noStrike" dirty="0" smtClean="0">
                <a:effectLst/>
                <a:latin typeface="Helvetica Neue"/>
              </a:rPr>
              <a:t> </a:t>
            </a:r>
            <a:r>
              <a:rPr lang="fr-FR" b="0" i="0" u="none" strike="noStrike" dirty="0" err="1" smtClean="0">
                <a:effectLst/>
                <a:latin typeface="Helvetica Neue"/>
              </a:rPr>
              <a:t>vulnerability</a:t>
            </a:r>
            <a:r>
              <a:rPr lang="fr-FR" b="0" i="0" u="none" strike="noStrike" dirty="0" smtClean="0">
                <a:effectLst/>
                <a:latin typeface="Helvetica Neue"/>
              </a:rPr>
              <a:t>, </a:t>
            </a:r>
            <a:r>
              <a:rPr lang="fr-FR" b="0" i="0" u="none" strike="noStrike" dirty="0" err="1" smtClean="0">
                <a:effectLst/>
                <a:latin typeface="Helvetica Neue"/>
              </a:rPr>
              <a:t>measured</a:t>
            </a:r>
            <a:r>
              <a:rPr lang="fr-FR" b="0" i="0" u="none" strike="noStrike" dirty="0" smtClean="0">
                <a:effectLst/>
                <a:latin typeface="Helvetica Neue"/>
              </a:rPr>
              <a:t> by </a:t>
            </a:r>
            <a:r>
              <a:rPr lang="fr-FR" b="0" i="0" u="none" strike="noStrike" dirty="0" err="1" smtClean="0">
                <a:effectLst/>
                <a:latin typeface="Helvetica Neue"/>
              </a:rPr>
              <a:t>combining</a:t>
            </a:r>
            <a:r>
              <a:rPr lang="fr-FR" b="0" i="0" u="none" strike="noStrike" dirty="0" smtClean="0">
                <a:effectLst/>
                <a:latin typeface="Helvetica Neue"/>
              </a:rPr>
              <a:t> the information </a:t>
            </a:r>
            <a:r>
              <a:rPr lang="fr-FR" b="0" i="0" u="none" strike="noStrike" dirty="0" err="1" smtClean="0">
                <a:effectLst/>
                <a:latin typeface="Helvetica Neue"/>
              </a:rPr>
              <a:t>from</a:t>
            </a:r>
            <a:r>
              <a:rPr lang="fr-FR" b="0" i="0" u="none" strike="noStrike" dirty="0" smtClean="0">
                <a:effectLst/>
                <a:latin typeface="Helvetica Neue"/>
              </a:rPr>
              <a:t> all five </a:t>
            </a:r>
            <a:r>
              <a:rPr lang="fr-FR" b="0" i="0" u="none" strike="noStrike" dirty="0" err="1" smtClean="0">
                <a:effectLst/>
                <a:latin typeface="Helvetica Neue"/>
              </a:rPr>
              <a:t>domains</a:t>
            </a:r>
            <a:r>
              <a:rPr lang="fr-FR" b="0" i="0" u="none" strike="noStrike" dirty="0" smtClean="0">
                <a:effectLst/>
                <a:latin typeface="Helvetica Neue"/>
              </a:rPr>
              <a:t>, </a:t>
            </a:r>
            <a:r>
              <a:rPr lang="fr-FR" b="0" i="0" u="none" strike="noStrike" dirty="0" err="1" smtClean="0">
                <a:effectLst/>
                <a:latin typeface="Helvetica Neue"/>
              </a:rPr>
              <a:t>indicates</a:t>
            </a:r>
            <a:r>
              <a:rPr lang="fr-FR" b="0" i="0" u="none" strike="noStrike" dirty="0" smtClean="0">
                <a:effectLst/>
                <a:latin typeface="Helvetica Neue"/>
              </a:rPr>
              <a:t> </a:t>
            </a:r>
            <a:r>
              <a:rPr lang="fr-FR" b="0" i="0" u="none" strike="noStrike" dirty="0" err="1" smtClean="0">
                <a:effectLst/>
                <a:latin typeface="Helvetica Neue"/>
              </a:rPr>
              <a:t>children</a:t>
            </a:r>
            <a:r>
              <a:rPr lang="fr-FR" b="0" i="0" u="none" strike="noStrike" dirty="0" smtClean="0">
                <a:effectLst/>
                <a:latin typeface="Helvetica Neue"/>
              </a:rPr>
              <a:t> </a:t>
            </a:r>
            <a:r>
              <a:rPr lang="fr-FR" b="0" i="0" u="none" strike="noStrike" dirty="0" err="1" smtClean="0">
                <a:effectLst/>
                <a:latin typeface="Helvetica Neue"/>
              </a:rPr>
              <a:t>who</a:t>
            </a:r>
            <a:r>
              <a:rPr lang="fr-FR" b="0" i="0" u="none" strike="noStrike" dirty="0" smtClean="0">
                <a:effectLst/>
                <a:latin typeface="Helvetica Neue"/>
              </a:rPr>
              <a:t> are </a:t>
            </a:r>
            <a:r>
              <a:rPr lang="fr-FR" b="0" i="0" u="none" strike="noStrike" dirty="0" err="1" smtClean="0">
                <a:effectLst/>
                <a:latin typeface="Helvetica Neue"/>
              </a:rPr>
              <a:t>vulnerable</a:t>
            </a:r>
            <a:r>
              <a:rPr lang="fr-FR" b="0" i="0" u="none" strike="noStrike" dirty="0" smtClean="0">
                <a:effectLst/>
                <a:latin typeface="Helvetica Neue"/>
              </a:rPr>
              <a:t> on one or more </a:t>
            </a:r>
            <a:r>
              <a:rPr lang="fr-FR" b="0" i="0" u="none" strike="noStrike" dirty="0" err="1" smtClean="0">
                <a:effectLst/>
                <a:latin typeface="Helvetica Neue"/>
              </a:rPr>
              <a:t>domains</a:t>
            </a:r>
            <a:r>
              <a:rPr lang="fr-FR" b="0" i="0" u="none" strike="noStrike" dirty="0" smtClean="0">
                <a:effectLst/>
                <a:latin typeface="Helvetica Neue"/>
              </a:rPr>
              <a:t> of the EDI. This group </a:t>
            </a:r>
            <a:r>
              <a:rPr lang="fr-FR" b="0" i="0" u="none" strike="noStrike" dirty="0" err="1" smtClean="0">
                <a:effectLst/>
                <a:latin typeface="Helvetica Neue"/>
              </a:rPr>
              <a:t>reflects</a:t>
            </a:r>
            <a:r>
              <a:rPr lang="fr-FR" b="0" i="0" u="none" strike="noStrike" dirty="0" smtClean="0">
                <a:effectLst/>
                <a:latin typeface="Helvetica Neue"/>
              </a:rPr>
              <a:t> </a:t>
            </a:r>
            <a:r>
              <a:rPr lang="fr-FR" b="0" i="0" u="none" strike="noStrike" dirty="0" err="1" smtClean="0">
                <a:effectLst/>
                <a:latin typeface="Helvetica Neue"/>
              </a:rPr>
              <a:t>children</a:t>
            </a:r>
            <a:r>
              <a:rPr lang="fr-FR" b="0" i="0" u="none" strike="noStrike" dirty="0" smtClean="0">
                <a:effectLst/>
                <a:latin typeface="Helvetica Neue"/>
              </a:rPr>
              <a:t> </a:t>
            </a:r>
            <a:r>
              <a:rPr lang="fr-FR" b="0" i="0" u="none" strike="noStrike" dirty="0" err="1" smtClean="0">
                <a:effectLst/>
                <a:latin typeface="Helvetica Neue"/>
              </a:rPr>
              <a:t>who</a:t>
            </a:r>
            <a:r>
              <a:rPr lang="fr-FR" b="0" i="0" u="none" strike="noStrike" dirty="0" smtClean="0">
                <a:effectLst/>
                <a:latin typeface="Helvetica Neue"/>
              </a:rPr>
              <a:t> are </a:t>
            </a:r>
            <a:r>
              <a:rPr lang="fr-FR" b="0" i="0" u="none" strike="noStrike" dirty="0" err="1" smtClean="0">
                <a:effectLst/>
                <a:latin typeface="Helvetica Neue"/>
              </a:rPr>
              <a:t>vulnerable</a:t>
            </a:r>
            <a:r>
              <a:rPr lang="fr-FR" b="0" i="0" u="none" strike="noStrike" dirty="0" smtClean="0">
                <a:effectLst/>
                <a:latin typeface="Helvetica Neue"/>
              </a:rPr>
              <a:t> for </a:t>
            </a:r>
            <a:r>
              <a:rPr lang="fr-FR" b="0" i="0" u="none" strike="noStrike" dirty="0" err="1" smtClean="0">
                <a:effectLst/>
                <a:latin typeface="Helvetica Neue"/>
              </a:rPr>
              <a:t>problems</a:t>
            </a:r>
            <a:r>
              <a:rPr lang="fr-FR" b="0" i="0" u="none" strike="noStrike" dirty="0" smtClean="0">
                <a:effectLst/>
                <a:latin typeface="Helvetica Neue"/>
              </a:rPr>
              <a:t> in </a:t>
            </a:r>
            <a:r>
              <a:rPr lang="fr-FR" b="0" i="0" u="none" strike="noStrike" dirty="0" err="1" smtClean="0">
                <a:effectLst/>
                <a:latin typeface="Helvetica Neue"/>
              </a:rPr>
              <a:t>later</a:t>
            </a:r>
            <a:r>
              <a:rPr lang="fr-FR" b="0" i="0" u="none" strike="noStrike" dirty="0" smtClean="0">
                <a:effectLst/>
                <a:latin typeface="Helvetica Neue"/>
              </a:rPr>
              <a:t> </a:t>
            </a:r>
            <a:r>
              <a:rPr lang="fr-FR" b="0" i="0" u="none" strike="noStrike" dirty="0" err="1" smtClean="0">
                <a:effectLst/>
                <a:latin typeface="Helvetica Neue"/>
              </a:rPr>
              <a:t>childhood</a:t>
            </a:r>
            <a:r>
              <a:rPr lang="fr-FR" b="0" i="0" u="none" strike="noStrike" dirty="0" smtClean="0">
                <a:effectLst/>
                <a:latin typeface="Helvetica Neue"/>
              </a:rPr>
              <a:t> by casting a </a:t>
            </a:r>
            <a:r>
              <a:rPr lang="fr-FR" b="0" i="0" u="none" strike="noStrike" dirty="0" err="1" smtClean="0">
                <a:effectLst/>
                <a:latin typeface="Helvetica Neue"/>
              </a:rPr>
              <a:t>wide</a:t>
            </a:r>
            <a:r>
              <a:rPr lang="fr-FR" b="0" i="0" u="none" strike="noStrike" dirty="0" smtClean="0">
                <a:effectLst/>
                <a:latin typeface="Helvetica Neue"/>
              </a:rPr>
              <a:t> net </a:t>
            </a:r>
            <a:r>
              <a:rPr lang="fr-FR" b="0" i="0" u="none" strike="noStrike" dirty="0" err="1" smtClean="0">
                <a:effectLst/>
                <a:latin typeface="Helvetica Neue"/>
              </a:rPr>
              <a:t>that</a:t>
            </a:r>
            <a:r>
              <a:rPr lang="fr-FR" b="0" i="0" u="none" strike="noStrike" dirty="0" smtClean="0">
                <a:effectLst/>
                <a:latin typeface="Helvetica Neue"/>
              </a:rPr>
              <a:t> </a:t>
            </a:r>
            <a:r>
              <a:rPr lang="fr-FR" b="0" i="0" u="none" strike="noStrike" dirty="0" err="1" smtClean="0">
                <a:effectLst/>
                <a:latin typeface="Helvetica Neue"/>
              </a:rPr>
              <a:t>includes</a:t>
            </a:r>
            <a:r>
              <a:rPr lang="fr-FR" b="0" i="0" u="none" strike="noStrike" dirty="0" smtClean="0">
                <a:effectLst/>
                <a:latin typeface="Helvetica Neue"/>
              </a:rPr>
              <a:t> all </a:t>
            </a:r>
            <a:r>
              <a:rPr lang="fr-FR" b="0" i="0" u="none" strike="noStrike" dirty="0" err="1" smtClean="0">
                <a:effectLst/>
                <a:latin typeface="Helvetica Neue"/>
              </a:rPr>
              <a:t>children</a:t>
            </a:r>
            <a:r>
              <a:rPr lang="fr-FR" b="0" i="0" u="none" strike="noStrike" dirty="0" smtClean="0">
                <a:effectLst/>
                <a:latin typeface="Helvetica Neue"/>
              </a:rPr>
              <a:t> </a:t>
            </a:r>
            <a:r>
              <a:rPr lang="fr-FR" b="0" i="0" u="none" strike="noStrike" dirty="0" err="1" smtClean="0">
                <a:effectLst/>
                <a:latin typeface="Helvetica Neue"/>
              </a:rPr>
              <a:t>who</a:t>
            </a:r>
            <a:r>
              <a:rPr lang="fr-FR" b="0" i="0" u="none" strike="noStrike" dirty="0" smtClean="0">
                <a:effectLst/>
                <a:latin typeface="Helvetica Neue"/>
              </a:rPr>
              <a:t> </a:t>
            </a:r>
            <a:r>
              <a:rPr lang="fr-FR" b="0" i="0" u="none" strike="noStrike" dirty="0" err="1" smtClean="0">
                <a:effectLst/>
                <a:latin typeface="Helvetica Neue"/>
              </a:rPr>
              <a:t>may</a:t>
            </a:r>
            <a:r>
              <a:rPr lang="fr-FR" b="0" i="0" u="none" strike="noStrike" dirty="0" smtClean="0">
                <a:effectLst/>
                <a:latin typeface="Helvetica Neue"/>
              </a:rPr>
              <a:t> </a:t>
            </a:r>
            <a:r>
              <a:rPr lang="fr-FR" b="0" i="0" u="none" strike="noStrike" dirty="0" err="1" smtClean="0">
                <a:effectLst/>
                <a:latin typeface="Helvetica Neue"/>
              </a:rPr>
              <a:t>benefit</a:t>
            </a:r>
            <a:r>
              <a:rPr lang="fr-FR" b="0" i="0" u="none" strike="noStrike" dirty="0" smtClean="0">
                <a:effectLst/>
                <a:latin typeface="Helvetica Neue"/>
              </a:rPr>
              <a:t> </a:t>
            </a:r>
            <a:r>
              <a:rPr lang="fr-FR" b="0" i="0" u="none" strike="noStrike" dirty="0" err="1" smtClean="0">
                <a:effectLst/>
                <a:latin typeface="Helvetica Neue"/>
              </a:rPr>
              <a:t>from</a:t>
            </a:r>
            <a:r>
              <a:rPr lang="fr-FR" b="0" i="0" u="none" strike="noStrike" dirty="0" smtClean="0">
                <a:effectLst/>
                <a:latin typeface="Helvetica Neue"/>
              </a:rPr>
              <a:t> </a:t>
            </a:r>
            <a:r>
              <a:rPr lang="fr-FR" b="0" i="0" u="none" strike="noStrike" dirty="0" err="1" smtClean="0">
                <a:effectLst/>
                <a:latin typeface="Helvetica Neue"/>
              </a:rPr>
              <a:t>universal</a:t>
            </a:r>
            <a:r>
              <a:rPr lang="fr-FR" b="0" i="0" u="none" strike="noStrike" dirty="0" smtClean="0">
                <a:effectLst/>
                <a:latin typeface="Helvetica Neue"/>
              </a:rPr>
              <a:t> programs. </a:t>
            </a:r>
            <a:r>
              <a:rPr lang="fr-FR" b="0" i="0" u="none" strike="noStrike" dirty="0" err="1" smtClean="0">
                <a:effectLst/>
                <a:latin typeface="Helvetica Neue"/>
              </a:rPr>
              <a:t>Children</a:t>
            </a:r>
            <a:r>
              <a:rPr lang="fr-FR" b="0" i="0" u="none" strike="noStrike" dirty="0" smtClean="0">
                <a:effectLst/>
                <a:latin typeface="Helvetica Neue"/>
              </a:rPr>
              <a:t> in </a:t>
            </a:r>
            <a:r>
              <a:rPr lang="fr-FR" b="0" i="0" u="none" strike="noStrike" dirty="0" err="1" smtClean="0">
                <a:effectLst/>
                <a:latin typeface="Helvetica Neue"/>
              </a:rPr>
              <a:t>this</a:t>
            </a:r>
            <a:r>
              <a:rPr lang="fr-FR" b="0" i="0" u="none" strike="noStrike" dirty="0" smtClean="0">
                <a:effectLst/>
                <a:latin typeface="Helvetica Neue"/>
              </a:rPr>
              <a:t> group </a:t>
            </a:r>
            <a:r>
              <a:rPr lang="fr-FR" b="0" i="0" u="none" strike="noStrike" dirty="0" err="1" smtClean="0">
                <a:effectLst/>
                <a:latin typeface="Helvetica Neue"/>
              </a:rPr>
              <a:t>may</a:t>
            </a:r>
            <a:r>
              <a:rPr lang="fr-FR" b="0" i="0" u="none" strike="noStrike" dirty="0" smtClean="0">
                <a:effectLst/>
                <a:latin typeface="Helvetica Neue"/>
              </a:rPr>
              <a:t> </a:t>
            </a:r>
            <a:r>
              <a:rPr lang="fr-FR" b="0" i="0" u="none" strike="noStrike" dirty="0" err="1" smtClean="0">
                <a:effectLst/>
                <a:latin typeface="Helvetica Neue"/>
              </a:rPr>
              <a:t>be</a:t>
            </a:r>
            <a:r>
              <a:rPr lang="fr-FR" b="0" i="0" u="none" strike="noStrike" dirty="0" smtClean="0">
                <a:effectLst/>
                <a:latin typeface="Helvetica Neue"/>
              </a:rPr>
              <a:t> </a:t>
            </a:r>
            <a:r>
              <a:rPr lang="fr-FR" b="0" i="0" u="none" strike="noStrike" dirty="0" err="1" smtClean="0">
                <a:effectLst/>
                <a:latin typeface="Helvetica Neue"/>
              </a:rPr>
              <a:t>vulnerable</a:t>
            </a:r>
            <a:r>
              <a:rPr lang="fr-FR" b="0" i="0" u="none" strike="noStrike" dirty="0" smtClean="0">
                <a:effectLst/>
                <a:latin typeface="Helvetica Neue"/>
              </a:rPr>
              <a:t> on </a:t>
            </a:r>
            <a:r>
              <a:rPr lang="fr-FR" b="0" i="0" u="none" strike="noStrike" dirty="0" err="1" smtClean="0">
                <a:effectLst/>
                <a:latin typeface="Helvetica Neue"/>
              </a:rPr>
              <a:t>only</a:t>
            </a:r>
            <a:r>
              <a:rPr lang="fr-FR" b="0" i="0" u="none" strike="noStrike" dirty="0" smtClean="0">
                <a:effectLst/>
                <a:latin typeface="Helvetica Neue"/>
              </a:rPr>
              <a:t> one </a:t>
            </a:r>
            <a:r>
              <a:rPr lang="fr-FR" b="0" i="0" u="none" strike="noStrike" dirty="0" err="1" smtClean="0">
                <a:effectLst/>
                <a:latin typeface="Helvetica Neue"/>
              </a:rPr>
              <a:t>domain</a:t>
            </a:r>
            <a:r>
              <a:rPr lang="fr-FR" b="0" i="0" u="none" strike="noStrike" dirty="0" smtClean="0">
                <a:effectLst/>
                <a:latin typeface="Helvetica Neue"/>
              </a:rPr>
              <a:t> or </a:t>
            </a:r>
            <a:r>
              <a:rPr lang="fr-FR" b="0" i="0" u="none" strike="noStrike" dirty="0" err="1" smtClean="0">
                <a:effectLst/>
                <a:latin typeface="Helvetica Neue"/>
              </a:rPr>
              <a:t>may</a:t>
            </a:r>
            <a:r>
              <a:rPr lang="fr-FR" b="0" i="0" u="none" strike="noStrike" dirty="0" smtClean="0">
                <a:effectLst/>
                <a:latin typeface="Helvetica Neue"/>
              </a:rPr>
              <a:t> </a:t>
            </a:r>
            <a:r>
              <a:rPr lang="fr-FR" b="0" i="0" u="none" strike="noStrike" dirty="0" err="1" smtClean="0">
                <a:effectLst/>
                <a:latin typeface="Helvetica Neue"/>
              </a:rPr>
              <a:t>be</a:t>
            </a:r>
            <a:r>
              <a:rPr lang="fr-FR" b="0" i="0" u="none" strike="noStrike" dirty="0" smtClean="0">
                <a:effectLst/>
                <a:latin typeface="Helvetica Neue"/>
              </a:rPr>
              <a:t> </a:t>
            </a:r>
            <a:r>
              <a:rPr lang="fr-FR" b="0" i="0" u="none" strike="noStrike" dirty="0" err="1" smtClean="0">
                <a:effectLst/>
                <a:latin typeface="Helvetica Neue"/>
              </a:rPr>
              <a:t>experiencing</a:t>
            </a:r>
            <a:r>
              <a:rPr lang="fr-FR" b="0" i="0" u="none" strike="noStrike" dirty="0" smtClean="0">
                <a:effectLst/>
                <a:latin typeface="Helvetica Neue"/>
              </a:rPr>
              <a:t> </a:t>
            </a:r>
            <a:r>
              <a:rPr lang="fr-FR" b="0" i="0" u="none" strike="noStrike" dirty="0" err="1" smtClean="0">
                <a:effectLst/>
                <a:latin typeface="Helvetica Neue"/>
              </a:rPr>
              <a:t>vulnerabilities</a:t>
            </a:r>
            <a:r>
              <a:rPr lang="fr-FR" b="0" i="0" u="none" strike="noStrike" dirty="0" smtClean="0">
                <a:effectLst/>
                <a:latin typeface="Helvetica Neue"/>
              </a:rPr>
              <a:t> on </a:t>
            </a:r>
            <a:r>
              <a:rPr lang="fr-FR" b="0" i="0" u="none" strike="noStrike" dirty="0" err="1" smtClean="0">
                <a:effectLst/>
                <a:latin typeface="Helvetica Neue"/>
              </a:rPr>
              <a:t>two</a:t>
            </a:r>
            <a:r>
              <a:rPr lang="fr-FR" b="0" i="0" u="none" strike="noStrike" dirty="0" smtClean="0">
                <a:effectLst/>
                <a:latin typeface="Helvetica Neue"/>
              </a:rPr>
              <a:t>, </a:t>
            </a:r>
            <a:r>
              <a:rPr lang="fr-FR" b="0" i="0" u="none" strike="noStrike" dirty="0" err="1" smtClean="0">
                <a:effectLst/>
                <a:latin typeface="Helvetica Neue"/>
              </a:rPr>
              <a:t>three</a:t>
            </a:r>
            <a:r>
              <a:rPr lang="fr-FR" b="0" i="0" u="none" strike="noStrike" dirty="0" smtClean="0">
                <a:effectLst/>
                <a:latin typeface="Helvetica Neue"/>
              </a:rPr>
              <a:t>, four or all five </a:t>
            </a:r>
            <a:r>
              <a:rPr lang="fr-FR" b="0" i="0" u="none" strike="noStrike" dirty="0" err="1" smtClean="0">
                <a:effectLst/>
                <a:latin typeface="Helvetica Neue"/>
              </a:rPr>
              <a:t>domains</a:t>
            </a:r>
            <a:r>
              <a:rPr lang="fr-FR" b="0" i="0" u="none" strike="noStrike" dirty="0" smtClean="0">
                <a:effectLst/>
                <a:latin typeface="Helvetica Neue"/>
              </a:rPr>
              <a:t> of the EDI.</a:t>
            </a:r>
            <a:r>
              <a:rPr lang="fr-FR" b="0" i="0" u="none" strike="noStrike" baseline="30000" dirty="0" smtClean="0">
                <a:effectLst/>
                <a:latin typeface="Helvetica Neue"/>
              </a:rPr>
              <a:t>1</a:t>
            </a:r>
          </a:p>
          <a:p>
            <a:pPr algn="l"/>
            <a:endParaRPr lang="fr-FR" b="0" i="0" u="none" strike="noStrike" dirty="0" smtClean="0">
              <a:effectLst/>
              <a:latin typeface="Helvetica Neue"/>
            </a:endParaRPr>
          </a:p>
          <a:p>
            <a:endParaRPr lang="en-CA" baseline="30000" dirty="0" smtClean="0"/>
          </a:p>
          <a:p>
            <a:r>
              <a:rPr lang="en-CA" b="0" i="1" u="none" strike="noStrike" baseline="30000" dirty="0" smtClean="0">
                <a:effectLst/>
                <a:latin typeface="Helvetica Neue"/>
              </a:rPr>
              <a:t>1</a:t>
            </a:r>
            <a:r>
              <a:rPr lang="en-CA" b="0" i="1" u="none" strike="noStrike" dirty="0" smtClean="0">
                <a:effectLst/>
                <a:latin typeface="Helvetica Neue"/>
              </a:rPr>
              <a:t>What is the EDI? </a:t>
            </a:r>
            <a:r>
              <a:rPr lang="en-CA" b="1" i="1" u="none" strike="noStrike" dirty="0" smtClean="0">
                <a:solidFill>
                  <a:srgbClr val="1E1BB0"/>
                </a:solidFill>
                <a:effectLst/>
                <a:latin typeface="Helvetica Neue"/>
                <a:hlinkClick r:id="rId3"/>
              </a:rPr>
              <a:t>https://edi.offordcentre.com/researchers/how-to-interpret-</a:t>
            </a:r>
            <a:r>
              <a:rPr lang="en-CA" b="1" i="1" u="none" strike="noStrike" dirty="0" err="1" smtClean="0">
                <a:solidFill>
                  <a:srgbClr val="1E1BB0"/>
                </a:solidFill>
                <a:effectLst/>
                <a:latin typeface="Helvetica Neue"/>
                <a:hlinkClick r:id="rId3"/>
              </a:rPr>
              <a:t>edi</a:t>
            </a:r>
            <a:r>
              <a:rPr lang="en-CA" b="1" i="1" u="none" strike="noStrike" dirty="0" smtClean="0">
                <a:solidFill>
                  <a:srgbClr val="1E1BB0"/>
                </a:solidFill>
                <a:effectLst/>
                <a:latin typeface="Helvetica Neue"/>
                <a:hlinkClick r:id="rId3"/>
              </a:rPr>
              <a:t>-results/</a:t>
            </a:r>
            <a:r>
              <a:rPr lang="en-CA" b="0" i="1" u="none" strike="noStrike" dirty="0" smtClean="0">
                <a:effectLst/>
                <a:latin typeface="Helvetica Neue"/>
              </a:rPr>
              <a:t>-</a:t>
            </a:r>
            <a:r>
              <a:rPr lang="en-CA" b="0" i="1" u="none" strike="noStrike" dirty="0" err="1" smtClean="0">
                <a:effectLst/>
                <a:latin typeface="Helvetica Neue"/>
              </a:rPr>
              <a:t>consulté</a:t>
            </a:r>
            <a:r>
              <a:rPr lang="en-CA" b="0" i="1" u="none" strike="noStrike" dirty="0" smtClean="0">
                <a:effectLst/>
                <a:latin typeface="Helvetica Neue"/>
              </a:rPr>
              <a:t> le 31 </a:t>
            </a:r>
            <a:r>
              <a:rPr lang="en-CA" b="0" i="1" u="none" strike="noStrike" dirty="0" err="1" smtClean="0">
                <a:effectLst/>
                <a:latin typeface="Helvetica Neue"/>
              </a:rPr>
              <a:t>juillet</a:t>
            </a:r>
            <a:r>
              <a:rPr lang="en-CA" b="0" i="1" u="none" strike="noStrike" dirty="0" smtClean="0">
                <a:effectLst/>
                <a:latin typeface="Helvetica Neue"/>
              </a:rPr>
              <a:t> 2017.</a:t>
            </a:r>
            <a:r>
              <a:rPr lang="en-CA" dirty="0" smtClean="0"/>
              <a:t/>
            </a:r>
            <a:br>
              <a:rPr lang="en-CA" dirty="0" smtClean="0"/>
            </a:br>
            <a:r>
              <a:rPr lang="en-CA" b="0" i="1" u="none" strike="noStrike" baseline="30000" dirty="0" smtClean="0">
                <a:effectLst/>
                <a:latin typeface="Helvetica Neue"/>
              </a:rPr>
              <a:t>2</a:t>
            </a:r>
            <a:r>
              <a:rPr lang="en-CA" b="0" i="1" u="none" strike="noStrike" dirty="0" smtClean="0">
                <a:effectLst/>
                <a:latin typeface="Helvetica Neue"/>
              </a:rPr>
              <a:t> Janus, M. &amp; </a:t>
            </a:r>
            <a:r>
              <a:rPr lang="en-CA" b="0" i="1" u="none" strike="noStrike" dirty="0" err="1" smtClean="0">
                <a:effectLst/>
                <a:latin typeface="Helvetica Neue"/>
              </a:rPr>
              <a:t>Duku</a:t>
            </a:r>
            <a:r>
              <a:rPr lang="en-CA" b="0" i="1" u="none" strike="noStrike" dirty="0" smtClean="0">
                <a:effectLst/>
                <a:latin typeface="Helvetica Neue"/>
              </a:rPr>
              <a:t>, E. (2007). The school entry gap: Socioeconomic, family, and health factors associated with children’s school readiness to learn. Early Education and Development, 18(3), 375-403. </a:t>
            </a:r>
            <a:r>
              <a:rPr lang="en-CA" b="1" i="1" u="none" strike="noStrike" dirty="0" smtClean="0">
                <a:solidFill>
                  <a:srgbClr val="1E1BB0"/>
                </a:solidFill>
                <a:effectLst/>
                <a:latin typeface="Helvetica Neue"/>
                <a:hlinkClick r:id="rId4"/>
              </a:rPr>
              <a:t>https://edi.offordcentre.com/</a:t>
            </a:r>
            <a:r>
              <a:rPr lang="en-CA" b="1" i="1" u="none" strike="noStrike" dirty="0" err="1" smtClean="0">
                <a:solidFill>
                  <a:srgbClr val="1E1BB0"/>
                </a:solidFill>
                <a:effectLst/>
                <a:latin typeface="Helvetica Neue"/>
                <a:hlinkClick r:id="rId4"/>
              </a:rPr>
              <a:t>wp</a:t>
            </a:r>
            <a:r>
              <a:rPr lang="en-CA" b="1" i="1" u="none" strike="noStrike" dirty="0" smtClean="0">
                <a:solidFill>
                  <a:srgbClr val="1E1BB0"/>
                </a:solidFill>
                <a:effectLst/>
                <a:latin typeface="Helvetica Neue"/>
                <a:hlinkClick r:id="rId4"/>
              </a:rPr>
              <a:t>/</a:t>
            </a:r>
            <a:r>
              <a:rPr lang="en-CA" b="1" i="1" u="none" strike="noStrike" dirty="0" err="1" smtClean="0">
                <a:solidFill>
                  <a:srgbClr val="1E1BB0"/>
                </a:solidFill>
                <a:effectLst/>
                <a:latin typeface="Helvetica Neue"/>
                <a:hlinkClick r:id="rId4"/>
              </a:rPr>
              <a:t>wp</a:t>
            </a:r>
            <a:r>
              <a:rPr lang="en-CA" b="1" i="1" u="none" strike="noStrike" dirty="0" smtClean="0">
                <a:solidFill>
                  <a:srgbClr val="1E1BB0"/>
                </a:solidFill>
                <a:effectLst/>
                <a:latin typeface="Helvetica Neue"/>
                <a:hlinkClick r:id="rId4"/>
              </a:rPr>
              <a:t>-content/uploads/2015/10/Janus-Offord-2007.pdf</a:t>
            </a:r>
            <a:r>
              <a:rPr lang="en-CA" b="0" i="1" u="none" strike="noStrike" dirty="0" smtClean="0">
                <a:effectLst/>
                <a:latin typeface="Helvetica Neue"/>
              </a:rPr>
              <a:t>-consulté le 31 </a:t>
            </a:r>
            <a:r>
              <a:rPr lang="en-CA" b="0" i="1" u="none" strike="noStrike" dirty="0" err="1" smtClean="0">
                <a:effectLst/>
                <a:latin typeface="Helvetica Neue"/>
              </a:rPr>
              <a:t>juillet</a:t>
            </a:r>
            <a:r>
              <a:rPr lang="en-CA" b="0" i="1" u="none" strike="noStrike" dirty="0" smtClean="0">
                <a:effectLst/>
                <a:latin typeface="Helvetica Neue"/>
              </a:rPr>
              <a:t> 2017.</a:t>
            </a:r>
            <a:r>
              <a:rPr lang="en-CA" dirty="0" smtClean="0"/>
              <a:t/>
            </a:r>
            <a:br>
              <a:rPr lang="en-CA" dirty="0" smtClean="0"/>
            </a:br>
            <a:r>
              <a:rPr lang="en-CA" b="0" i="1" u="none" strike="noStrike" baseline="30000" dirty="0" smtClean="0">
                <a:effectLst/>
                <a:latin typeface="Helvetica Neue"/>
              </a:rPr>
              <a:t>3</a:t>
            </a:r>
            <a:r>
              <a:rPr lang="en-CA" b="0" i="1" u="none" strike="noStrike" dirty="0" smtClean="0">
                <a:effectLst/>
                <a:latin typeface="Helvetica Neue"/>
              </a:rPr>
              <a:t>EDI BC 2016 Provincial Report. </a:t>
            </a:r>
            <a:r>
              <a:rPr lang="en-CA" b="1" i="1" u="none" strike="noStrike" dirty="0" smtClean="0">
                <a:solidFill>
                  <a:srgbClr val="1E1BB0"/>
                </a:solidFill>
                <a:effectLst/>
                <a:latin typeface="Helvetica Neue"/>
                <a:hlinkClick r:id="rId5"/>
              </a:rPr>
              <a:t>http://www.edibc2016.ca</a:t>
            </a:r>
            <a:r>
              <a:rPr lang="en-CA" b="0" i="1" u="none" strike="noStrike" dirty="0" smtClean="0">
                <a:effectLst/>
                <a:latin typeface="Helvetica Neue"/>
              </a:rPr>
              <a:t> -</a:t>
            </a:r>
            <a:r>
              <a:rPr lang="en-CA" b="0" i="1" u="none" strike="noStrike" dirty="0" err="1" smtClean="0">
                <a:effectLst/>
                <a:latin typeface="Helvetica Neue"/>
              </a:rPr>
              <a:t>consulté</a:t>
            </a:r>
            <a:r>
              <a:rPr lang="en-CA" b="0" i="1" u="none" strike="noStrike" dirty="0" smtClean="0">
                <a:effectLst/>
                <a:latin typeface="Helvetica Neue"/>
              </a:rPr>
              <a:t> le 31 </a:t>
            </a:r>
            <a:r>
              <a:rPr lang="en-CA" b="0" i="1" u="none" strike="noStrike" dirty="0" err="1" smtClean="0">
                <a:effectLst/>
                <a:latin typeface="Helvetica Neue"/>
              </a:rPr>
              <a:t>juillet</a:t>
            </a:r>
            <a:r>
              <a:rPr lang="en-CA" b="0" i="1" u="none" strike="noStrike" dirty="0" smtClean="0">
                <a:effectLst/>
                <a:latin typeface="Helvetica Neue"/>
              </a:rPr>
              <a:t> 2017.</a:t>
            </a:r>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3</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none" strike="noStrike" kern="1200" cap="none" spc="0" normalizeH="0" baseline="0" noProof="0" dirty="0" err="1" smtClean="0">
                <a:ln>
                  <a:noFill/>
                </a:ln>
                <a:solidFill>
                  <a:prstClr val="black"/>
                </a:solidFill>
                <a:effectLst/>
                <a:uLnTx/>
                <a:uFillTx/>
                <a:latin typeface="+mn-lt"/>
                <a:ea typeface="+mn-ea"/>
                <a:cs typeface="+mn-cs"/>
              </a:rPr>
              <a:t>En</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Résumé</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algn="l"/>
            <a:r>
              <a:rPr lang="fr-FR" b="0" i="0" u="none" strike="noStrike" dirty="0" smtClean="0">
                <a:effectLst/>
                <a:latin typeface="Helvetica Neue"/>
              </a:rPr>
              <a:t>La majorité des enfants canadiens ont de bons résultats dans chacun des cinq domaines de l’Instrument de mesure du développement de la petite enfance (IMDPE)** (habiletés de communication et connaissances générales, maturité affective, santé physique et bien‑être, compétences sociales et développement cognitif et langagier).</a:t>
            </a:r>
          </a:p>
          <a:p>
            <a:pPr algn="l"/>
            <a:endParaRPr lang="fr-FR" b="0" i="0" u="none" strike="noStrike" dirty="0" smtClean="0">
              <a:effectLst/>
              <a:latin typeface="Helvetica Neue"/>
            </a:endParaRPr>
          </a:p>
          <a:p>
            <a:pPr algn="l"/>
            <a:r>
              <a:rPr lang="fr-FR" b="0" i="0" u="none" strike="noStrike" dirty="0" smtClean="0">
                <a:effectLst/>
                <a:latin typeface="Helvetica Neue"/>
              </a:rPr>
              <a:t>Pour l’ensemble du Canada, un enfant sur quatre (26,7 %) est vulnérable dans au moins un domaine de développement avant son entrée en première année.</a:t>
            </a:r>
          </a:p>
          <a:p>
            <a:pPr algn="l"/>
            <a:endParaRPr lang="fr-FR" b="0" i="0" u="none" strike="noStrike" dirty="0" smtClean="0">
              <a:effectLst/>
              <a:latin typeface="Helvetica Neue"/>
            </a:endParaRPr>
          </a:p>
          <a:p>
            <a:pPr algn="l"/>
            <a:r>
              <a:rPr lang="fr-FR" b="0" i="0" u="none" strike="noStrike" dirty="0" smtClean="0">
                <a:effectLst/>
                <a:latin typeface="Helvetica Neue"/>
              </a:rPr>
              <a:t>À cinq ans, les filles sont moins susceptibles que les garçons d’être vulnérables.</a:t>
            </a:r>
          </a:p>
          <a:p>
            <a:pPr algn="l"/>
            <a:endParaRPr lang="fr-FR" b="0" i="0" u="none" strike="noStrike" dirty="0" smtClean="0">
              <a:effectLst/>
              <a:latin typeface="Helvetica Neue"/>
            </a:endParaRPr>
          </a:p>
          <a:p>
            <a:pPr algn="l"/>
            <a:r>
              <a:rPr lang="fr-FR" b="0" i="0" u="none" strike="noStrike" dirty="0" smtClean="0">
                <a:effectLst/>
                <a:latin typeface="Helvetica Neue"/>
              </a:rPr>
              <a:t>Ce sont 32,9 % des garçons et 19 % des filles qui sont vulnérables dans au moins un domaine de développement.</a:t>
            </a:r>
          </a:p>
          <a:p>
            <a:endParaRPr lang="en-CA" i="1" dirty="0" smtClean="0"/>
          </a:p>
          <a:p>
            <a:pPr algn="l"/>
            <a:r>
              <a:rPr lang="en-CA" i="1" dirty="0" smtClean="0">
                <a:solidFill>
                  <a:srgbClr val="FF0000"/>
                </a:solidFill>
              </a:rPr>
              <a:t>**</a:t>
            </a:r>
            <a:r>
              <a:rPr lang="fr-FR" b="0" i="1" u="none" strike="noStrike" dirty="0" smtClean="0">
                <a:effectLst/>
                <a:latin typeface="Helvetica Neue"/>
              </a:rPr>
              <a:t>Pour en savoir plus sur l’IMDPE ou pour visionner la vidéo (en anglais avec sous-titres français):</a:t>
            </a:r>
            <a:r>
              <a:rPr lang="fr-FR" b="0" i="1" u="none" strike="noStrike" baseline="0" dirty="0" smtClean="0">
                <a:effectLst/>
                <a:latin typeface="Helvetica Neue"/>
              </a:rPr>
              <a:t>  https://edi.offordcentre.com/about/what-is-the-edi/ </a:t>
            </a:r>
          </a:p>
          <a:p>
            <a:endParaRPr lang="en-CA" b="1" i="1" dirty="0" smtClean="0">
              <a:solidFill>
                <a:srgbClr val="FF0000"/>
              </a:solidFill>
            </a:endParaRPr>
          </a:p>
          <a:p>
            <a:r>
              <a:rPr lang="fr-FR" b="0" i="1" u="none" strike="noStrike" dirty="0" smtClean="0">
                <a:effectLst/>
                <a:latin typeface="Helvetica Neue"/>
              </a:rPr>
              <a:t>Remarque :</a:t>
            </a:r>
            <a:r>
              <a:rPr lang="fr-FR" dirty="0" smtClean="0"/>
              <a:t/>
            </a:r>
            <a:br>
              <a:rPr lang="fr-FR" dirty="0" smtClean="0"/>
            </a:br>
            <a:r>
              <a:rPr lang="fr-FR" b="0" i="1" u="none" strike="noStrike" dirty="0" smtClean="0">
                <a:effectLst/>
                <a:latin typeface="Helvetica Neue"/>
              </a:rPr>
              <a:t>*Il n’y a pas de données pour le Nunavut</a:t>
            </a:r>
          </a:p>
          <a:p>
            <a:endParaRPr lang="fr-FR" b="0" i="1" u="none" strike="noStrike" dirty="0" smtClean="0">
              <a:effectLst/>
              <a:latin typeface="Helvetica Neue"/>
            </a:endParaRPr>
          </a:p>
          <a:p>
            <a:r>
              <a:rPr lang="fr-FR" b="0" i="1" u="none" strike="noStrike" dirty="0" smtClean="0">
                <a:effectLst/>
                <a:latin typeface="Helvetica Neue"/>
              </a:rPr>
              <a:t>Source : Graphique de l’ICSI adapté du document de l’Institut canadien d’information sur la santé. Enfants vulnérables dans certains domaines de la petite enfance : un déterminant de la santé des enfants. Ottawa (Ontario), ICIS, 2014.</a:t>
            </a:r>
            <a:r>
              <a:rPr lang="fr-FR" dirty="0" smtClean="0"/>
              <a:t/>
            </a:r>
            <a:br>
              <a:rPr lang="fr-FR" dirty="0" smtClean="0"/>
            </a:br>
            <a:r>
              <a:rPr lang="fr-FR" b="1" i="1" u="none" strike="noStrike" dirty="0" smtClean="0">
                <a:solidFill>
                  <a:srgbClr val="1E1BB0"/>
                </a:solidFill>
                <a:effectLst/>
                <a:latin typeface="Helvetica Neue"/>
                <a:hlinkClick r:id="rId3"/>
              </a:rPr>
              <a:t>https://secure.cihi.ca/free_products/Children_Vulnerable_in_Areas_of_Early_Development_FR.pdf</a:t>
            </a:r>
            <a:r>
              <a:rPr lang="fr-FR" b="0" i="1" u="none" strike="noStrike" dirty="0" smtClean="0">
                <a:effectLst/>
                <a:latin typeface="Helvetica Neue"/>
              </a:rPr>
              <a:t>, consulté le 24 juillet 2017.</a:t>
            </a:r>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4</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none" strike="noStrike" kern="1200" cap="none" spc="0" normalizeH="0" baseline="0" noProof="0" dirty="0" err="1" smtClean="0">
                <a:ln>
                  <a:noFill/>
                </a:ln>
                <a:solidFill>
                  <a:prstClr val="black"/>
                </a:solidFill>
                <a:effectLst/>
                <a:uLnTx/>
                <a:uFillTx/>
                <a:latin typeface="+mn-lt"/>
                <a:ea typeface="+mn-ea"/>
                <a:cs typeface="+mn-cs"/>
              </a:rPr>
              <a:t>En</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Résumé</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r>
              <a:rPr lang="fr-FR" b="0" i="0" u="none" strike="noStrike" dirty="0" smtClean="0">
                <a:effectLst/>
                <a:latin typeface="Helvetica Neue"/>
              </a:rPr>
              <a:t>La proportion d’enfants de cinq ans vulnérables dans au moins un domaine de l’IMDPE** varie entre les provinces et territoires.</a:t>
            </a:r>
          </a:p>
          <a:p>
            <a:r>
              <a:rPr lang="fr-FR" dirty="0" smtClean="0"/>
              <a:t/>
            </a:r>
            <a:br>
              <a:rPr lang="fr-FR" dirty="0" smtClean="0"/>
            </a:br>
            <a:r>
              <a:rPr lang="fr-FR" b="0" i="0" u="none" strike="noStrike" dirty="0" smtClean="0">
                <a:effectLst/>
                <a:latin typeface="Helvetica Neue"/>
              </a:rPr>
              <a:t>Au total, 38,1 % des enfants des Territoires du Nord-Ouest et 17,2 % des enfants de l’Île-du-Prince-Édouard sont vulnérables.</a:t>
            </a:r>
          </a:p>
          <a:p>
            <a:r>
              <a:rPr lang="fr-FR" dirty="0" smtClean="0"/>
              <a:t/>
            </a:r>
            <a:br>
              <a:rPr lang="fr-FR" dirty="0" smtClean="0"/>
            </a:br>
            <a:r>
              <a:rPr lang="fr-FR" b="0" i="0" u="none" strike="noStrike" dirty="0" smtClean="0">
                <a:effectLst/>
                <a:latin typeface="Helvetica Neue"/>
              </a:rPr>
              <a:t>Chaque province et territoire a sa façon de faire par rapport à l’IMDPE et soumet le questionnaire à des intervalles divers. C’est pourquoi les périodes de collecte diffèrent, ce dont il faut tenir compte quand on compare les provinces et les territoires.</a:t>
            </a:r>
          </a:p>
          <a:p>
            <a:endParaRPr lang="en-US" b="1" i="1" dirty="0" smtClean="0"/>
          </a:p>
          <a:p>
            <a:r>
              <a:rPr lang="fr-FR" b="0" i="1" u="none" strike="noStrike" dirty="0" smtClean="0">
                <a:effectLst/>
                <a:latin typeface="Helvetica Neue"/>
              </a:rPr>
              <a:t>Remarque :</a:t>
            </a:r>
            <a:r>
              <a:rPr lang="fr-FR" dirty="0" smtClean="0"/>
              <a:t/>
            </a:r>
            <a:br>
              <a:rPr lang="fr-FR" dirty="0" smtClean="0"/>
            </a:br>
            <a:r>
              <a:rPr lang="fr-FR" b="0" i="1" u="none" strike="noStrike" dirty="0" smtClean="0">
                <a:effectLst/>
                <a:latin typeface="Helvetica Neue"/>
              </a:rPr>
              <a:t>*La fréquence de la collecte de données varie à travers le pays. Par endroit, la période de collecte est d’un an. Ailleurs, elle est de deux ans ou plus. Voici les périodes de collecte de données les plus récentes : T.-N.-L. : 2012–2013; Î.-P.-É. : 2007–2008; N.-É. : 2012–2013; N.-B. : 2008–2009; </a:t>
            </a:r>
            <a:r>
              <a:rPr lang="fr-FR" b="0" i="1" u="none" strike="noStrike" dirty="0" err="1" smtClean="0">
                <a:effectLst/>
                <a:latin typeface="Helvetica Neue"/>
              </a:rPr>
              <a:t>Qc</a:t>
            </a:r>
            <a:r>
              <a:rPr lang="fr-FR" b="0" i="1" u="none" strike="noStrike" dirty="0" smtClean="0">
                <a:effectLst/>
                <a:latin typeface="Helvetica Neue"/>
              </a:rPr>
              <a:t> : 2011–2012; Ont. : 2009–2010 à 2011–2012; Man. : 2012–2013; </a:t>
            </a:r>
            <a:r>
              <a:rPr lang="fr-FR" b="0" i="1" u="none" strike="noStrike" dirty="0" err="1" smtClean="0">
                <a:effectLst/>
                <a:latin typeface="Helvetica Neue"/>
              </a:rPr>
              <a:t>Sask</a:t>
            </a:r>
            <a:r>
              <a:rPr lang="fr-FR" b="0" i="1" u="none" strike="noStrike" dirty="0" smtClean="0">
                <a:effectLst/>
                <a:latin typeface="Helvetica Neue"/>
              </a:rPr>
              <a:t>. : 2008–2009 à 2010–2011; </a:t>
            </a:r>
            <a:r>
              <a:rPr lang="fr-FR" b="0" i="1" u="none" strike="noStrike" dirty="0" err="1" smtClean="0">
                <a:effectLst/>
                <a:latin typeface="Helvetica Neue"/>
              </a:rPr>
              <a:t>Alb</a:t>
            </a:r>
            <a:r>
              <a:rPr lang="fr-FR" b="0" i="1" u="none" strike="noStrike" dirty="0" smtClean="0">
                <a:effectLst/>
                <a:latin typeface="Helvetica Neue"/>
              </a:rPr>
              <a:t> : 2008–2009 à 2012–2013; C.-B. : 2011–2012 à 2012–2013; </a:t>
            </a:r>
            <a:r>
              <a:rPr lang="fr-FR" b="0" i="1" u="none" strike="noStrike" dirty="0" err="1" smtClean="0">
                <a:effectLst/>
                <a:latin typeface="Helvetica Neue"/>
              </a:rPr>
              <a:t>Yn</a:t>
            </a:r>
            <a:r>
              <a:rPr lang="fr-FR" b="0" i="1" u="none" strike="noStrike" dirty="0" smtClean="0">
                <a:effectLst/>
                <a:latin typeface="Helvetica Neue"/>
              </a:rPr>
              <a:t> : 2012–2013; T.N.-O. : 2011–2012 à 2013–2014; Nunavut. : Pas de données. La moyenne canadienne est calculée à partir des données les plus récentes pour chaque province et territoire.</a:t>
            </a:r>
          </a:p>
          <a:p>
            <a:endParaRPr lang="en-CA" i="1" dirty="0" smtClean="0"/>
          </a:p>
          <a:p>
            <a:r>
              <a:rPr lang="fr-FR" b="0" i="1" u="none" strike="noStrike" dirty="0" smtClean="0">
                <a:effectLst/>
                <a:latin typeface="Helvetica Neue"/>
              </a:rPr>
              <a:t>Source : Graphique de l’ICSI adapté des données de l’Institut canadien d’information sur la santé. </a:t>
            </a:r>
            <a:r>
              <a:rPr lang="fr-FR" b="0" i="1" u="none" strike="noStrike" dirty="0" err="1" smtClean="0">
                <a:effectLst/>
                <a:latin typeface="Helvetica Neue"/>
              </a:rPr>
              <a:t>Children</a:t>
            </a:r>
            <a:r>
              <a:rPr lang="fr-FR" b="0" i="1" u="none" strike="noStrike" dirty="0" smtClean="0">
                <a:effectLst/>
                <a:latin typeface="Helvetica Neue"/>
              </a:rPr>
              <a:t> </a:t>
            </a:r>
            <a:r>
              <a:rPr lang="fr-FR" b="0" i="1" u="none" strike="noStrike" dirty="0" err="1" smtClean="0">
                <a:effectLst/>
                <a:latin typeface="Helvetica Neue"/>
              </a:rPr>
              <a:t>Vulnerable</a:t>
            </a:r>
            <a:r>
              <a:rPr lang="fr-FR" b="0" i="1" u="none" strike="noStrike" dirty="0" smtClean="0">
                <a:effectLst/>
                <a:latin typeface="Helvetica Neue"/>
              </a:rPr>
              <a:t> in Areas of </a:t>
            </a:r>
            <a:r>
              <a:rPr lang="fr-FR" b="0" i="1" u="none" strike="noStrike" dirty="0" err="1" smtClean="0">
                <a:effectLst/>
                <a:latin typeface="Helvetica Neue"/>
              </a:rPr>
              <a:t>Early</a:t>
            </a:r>
            <a:r>
              <a:rPr lang="fr-FR" b="0" i="1" u="none" strike="noStrike" dirty="0" smtClean="0">
                <a:effectLst/>
                <a:latin typeface="Helvetica Neue"/>
              </a:rPr>
              <a:t> </a:t>
            </a:r>
            <a:r>
              <a:rPr lang="fr-FR" b="0" i="1" u="none" strike="noStrike" dirty="0" err="1" smtClean="0">
                <a:effectLst/>
                <a:latin typeface="Helvetica Neue"/>
              </a:rPr>
              <a:t>Development</a:t>
            </a:r>
            <a:r>
              <a:rPr lang="fr-FR" b="0" i="1" u="none" strike="noStrike" dirty="0" smtClean="0">
                <a:effectLst/>
                <a:latin typeface="Helvetica Neue"/>
              </a:rPr>
              <a:t> </a:t>
            </a:r>
            <a:r>
              <a:rPr lang="fr-FR" b="1" i="1" u="none" strike="noStrike" dirty="0" smtClean="0">
                <a:solidFill>
                  <a:srgbClr val="1E1BB0"/>
                </a:solidFill>
                <a:effectLst/>
                <a:latin typeface="Helvetica Neue"/>
                <a:hlinkClick r:id="rId3"/>
              </a:rPr>
              <a:t>https://yourhealthsystem.cihi.ca/hsp/inbrief?lang=en#!/indicators/013/children-vulnerable-in-areas-of-early-development/;mapC1;mapLevel2;/</a:t>
            </a:r>
            <a:r>
              <a:rPr lang="fr-FR" b="0" i="1" u="none" strike="noStrike" dirty="0" smtClean="0">
                <a:effectLst/>
                <a:latin typeface="Helvetica Neue"/>
              </a:rPr>
              <a:t> – consulté le 22 mai 2017.</a:t>
            </a:r>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5</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none" strike="noStrike" kern="1200" cap="none" spc="0" normalizeH="0" baseline="0" noProof="0" dirty="0" err="1" smtClean="0">
                <a:ln>
                  <a:noFill/>
                </a:ln>
                <a:solidFill>
                  <a:prstClr val="black"/>
                </a:solidFill>
                <a:effectLst/>
                <a:uLnTx/>
                <a:uFillTx/>
                <a:latin typeface="+mn-lt"/>
                <a:ea typeface="+mn-ea"/>
                <a:cs typeface="+mn-cs"/>
              </a:rPr>
              <a:t>En</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Résumé</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r>
              <a:rPr lang="fr-FR" b="0" i="0" u="none" strike="noStrike" dirty="0" smtClean="0">
                <a:effectLst/>
                <a:latin typeface="Helvetica Neue"/>
              </a:rPr>
              <a:t>Les enfants provenant de quartiers à faible revenu sont plus susceptibles d’être vulnérables dans au moins un domaine de l’Instrument de mesure du développement de la petite enfance (IMDPE)* que les enfants provenant de quartiers à revenu plus élevé, soit 34,9 % par rapport à 19,5 %.</a:t>
            </a:r>
          </a:p>
          <a:p>
            <a:endParaRPr lang="en-US" b="0" i="1" dirty="0" smtClean="0"/>
          </a:p>
          <a:p>
            <a:r>
              <a:rPr lang="fr-FR" b="0" i="1" u="none" strike="noStrike" dirty="0" smtClean="0">
                <a:effectLst/>
                <a:latin typeface="Helvetica Neue"/>
              </a:rPr>
              <a:t>Source : Graphique de l’ICSI adapté du document de l’Institut canadien d’information sur la santé. Enfants vulnérables dans certains domaines de la petite enfance : un déterminant de la santé des enfants. Ottawa (Ontario), ICIS, 2014.</a:t>
            </a:r>
            <a:r>
              <a:rPr lang="fr-FR" dirty="0" smtClean="0"/>
              <a:t/>
            </a:r>
            <a:br>
              <a:rPr lang="fr-FR" dirty="0" smtClean="0"/>
            </a:br>
            <a:r>
              <a:rPr lang="fr-FR" b="1" i="1" u="none" strike="noStrike" dirty="0" smtClean="0">
                <a:solidFill>
                  <a:srgbClr val="1E1BB0"/>
                </a:solidFill>
                <a:effectLst/>
                <a:latin typeface="Helvetica Neue"/>
                <a:hlinkClick r:id="rId3"/>
              </a:rPr>
              <a:t>https://secure.cihi.ca/free_products/Children_Vulnerable_in_Areas_of_Early_Development_FR.pdf</a:t>
            </a:r>
            <a:r>
              <a:rPr lang="fr-FR" b="0" i="1" u="none" strike="noStrike" dirty="0" smtClean="0">
                <a:effectLst/>
                <a:latin typeface="Helvetica Neue"/>
              </a:rPr>
              <a:t>, consulté le 24 juillet 2017</a:t>
            </a:r>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6</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none" strike="noStrike" kern="1200" cap="none" spc="0" normalizeH="0" baseline="0" noProof="0" dirty="0" err="1" smtClean="0">
                <a:ln>
                  <a:noFill/>
                </a:ln>
                <a:solidFill>
                  <a:prstClr val="black"/>
                </a:solidFill>
                <a:effectLst/>
                <a:uLnTx/>
                <a:uFillTx/>
                <a:latin typeface="+mn-lt"/>
                <a:ea typeface="+mn-ea"/>
                <a:cs typeface="+mn-cs"/>
              </a:rPr>
              <a:t>En</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Résumé</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algn="l"/>
            <a:r>
              <a:rPr lang="fr-FR" b="0" i="0" u="none" strike="noStrike" dirty="0" smtClean="0">
                <a:effectLst/>
                <a:latin typeface="Helvetica Neue"/>
              </a:rPr>
              <a:t>Le domaine des habiletés de communication et des connaissances générales de l’Instrument de mesure du développement de la petite enfance (IMDPE)* concerne la capacité de l’enfant à communiquer ses idées et ses besoins de manière socialement acceptable, à raconter des histoires, à comprendre ce qu’on lui dit et à répondre à des questions nécessitant une connaissance du monde qui l’entoure.</a:t>
            </a:r>
          </a:p>
          <a:p>
            <a:pPr algn="l"/>
            <a:endParaRPr lang="fr-FR" b="0" i="0" u="none" strike="noStrike" dirty="0" smtClean="0">
              <a:effectLst/>
              <a:latin typeface="Helvetica Neue"/>
            </a:endParaRPr>
          </a:p>
          <a:p>
            <a:pPr algn="l"/>
            <a:r>
              <a:rPr lang="fr-FR" b="0" i="0" u="none" strike="noStrike" dirty="0" smtClean="0">
                <a:effectLst/>
                <a:latin typeface="Helvetica Neue"/>
              </a:rPr>
              <a:t>C’était dans le domaine des habiletés de communication et des connaissances générales que les enfants vulnérables, dans au moins un domaine de développement, présentaient le plus de vulnérabilité.</a:t>
            </a:r>
          </a:p>
          <a:p>
            <a:pPr algn="l"/>
            <a:endParaRPr lang="fr-FR" b="0" i="0" u="none" strike="noStrike" dirty="0" smtClean="0">
              <a:effectLst/>
              <a:latin typeface="Helvetica Neue"/>
            </a:endParaRPr>
          </a:p>
          <a:p>
            <a:pPr algn="l"/>
            <a:r>
              <a:rPr lang="fr-FR" b="0" i="0" u="none" strike="noStrike" dirty="0" smtClean="0">
                <a:effectLst/>
                <a:latin typeface="Helvetica Neue"/>
              </a:rPr>
              <a:t>Le domaine du développement cognitif et langagier concerne la réceptivité à la lecture, un niveau de lecture, d’écriture et de calcul approprié pour l’âge de l’enfant, la capacité de comprendre les ressemblances et les différences et la capacité de répéter de mémoire des éléments d’information.</a:t>
            </a:r>
          </a:p>
          <a:p>
            <a:pPr algn="l"/>
            <a:r>
              <a:rPr lang="fr-FR" b="0" i="0" u="none" strike="noStrike" dirty="0" smtClean="0">
                <a:effectLst/>
                <a:latin typeface="Helvetica Neue"/>
              </a:rPr>
              <a:t/>
            </a:r>
            <a:br>
              <a:rPr lang="fr-FR" b="0" i="0" u="none" strike="noStrike" dirty="0" smtClean="0">
                <a:effectLst/>
                <a:latin typeface="Helvetica Neue"/>
              </a:rPr>
            </a:br>
            <a:r>
              <a:rPr lang="fr-FR" b="0" i="0" u="none" strike="noStrike" dirty="0" smtClean="0">
                <a:effectLst/>
                <a:latin typeface="Helvetica Neue"/>
              </a:rPr>
              <a:t>Le développement cognitif et langagier était le domaine avec le plus faible taux de vulnérabilité.</a:t>
            </a:r>
          </a:p>
          <a:p>
            <a:endParaRPr lang="en-US" dirty="0" smtClean="0"/>
          </a:p>
          <a:p>
            <a:r>
              <a:rPr lang="fr-FR" b="0" i="1" u="none" strike="noStrike" dirty="0" smtClean="0">
                <a:effectLst/>
                <a:latin typeface="Helvetica Neue"/>
              </a:rPr>
              <a:t>Source : Institut canadien d’information sur la santé. Enfants vulnérables dans certains domaines de la petite enfance : un déterminant de la santé des enfants. Ottawa (Ontario), ICIS, 2014.</a:t>
            </a:r>
            <a:r>
              <a:rPr lang="fr-FR" dirty="0" smtClean="0"/>
              <a:t/>
            </a:r>
            <a:br>
              <a:rPr lang="fr-FR" dirty="0" smtClean="0"/>
            </a:br>
            <a:r>
              <a:rPr lang="fr-FR" b="1" i="1" u="none" strike="noStrike" dirty="0" smtClean="0">
                <a:solidFill>
                  <a:srgbClr val="1E1BB0"/>
                </a:solidFill>
                <a:effectLst/>
                <a:latin typeface="Helvetica Neue"/>
                <a:hlinkClick r:id="rId3"/>
              </a:rPr>
              <a:t>https://secure.cihi.ca/free_products/Children_Vulnerable_in_Areas_of_Early_Development_FR.pdf</a:t>
            </a:r>
            <a:r>
              <a:rPr lang="fr-FR" b="0" i="1" u="none" strike="noStrike" dirty="0" smtClean="0">
                <a:effectLst/>
                <a:latin typeface="Helvetica Neue"/>
              </a:rPr>
              <a:t>, consulté le 22 mai 2017</a:t>
            </a:r>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7</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none" strike="noStrike" kern="1200" cap="none" spc="0" normalizeH="0" baseline="0" noProof="0" dirty="0" err="1" smtClean="0">
                <a:ln>
                  <a:noFill/>
                </a:ln>
                <a:solidFill>
                  <a:prstClr val="black"/>
                </a:solidFill>
                <a:effectLst/>
                <a:uLnTx/>
                <a:uFillTx/>
                <a:latin typeface="+mn-lt"/>
                <a:ea typeface="+mn-ea"/>
                <a:cs typeface="+mn-cs"/>
              </a:rPr>
              <a:t>En</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Résumé</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algn="l"/>
            <a:r>
              <a:rPr lang="fr-FR" b="0" i="0" u="none" strike="noStrike" dirty="0" smtClean="0">
                <a:effectLst/>
                <a:latin typeface="Helvetica Neue"/>
              </a:rPr>
              <a:t>Le domaine des habiletés de communication et des connaissances générales de l’Instrument de mesure du développement de la petite enfance (IMDPE)** concerne la capacité de l’enfant à communiquer ses idées et ses besoins de manière socialement acceptable, à raconter des histoires, à comprendre ce qu’on lui dit et à répondre à des questions nécessitant une connaissance du monde qui l’entoure.</a:t>
            </a:r>
          </a:p>
          <a:p>
            <a:pPr algn="l"/>
            <a:endParaRPr lang="fr-FR" b="0" i="0" u="none" strike="noStrike" dirty="0" smtClean="0">
              <a:effectLst/>
              <a:latin typeface="Helvetica Neue"/>
            </a:endParaRPr>
          </a:p>
          <a:p>
            <a:pPr algn="l"/>
            <a:r>
              <a:rPr lang="fr-FR" b="0" i="0" u="none" strike="noStrike" dirty="0" smtClean="0">
                <a:effectLst/>
                <a:latin typeface="Helvetica Neue"/>
              </a:rPr>
              <a:t>Au Manitoba, près de la moitié (49,4 %) des enfants vulnérables dans au moins un domaine de l’IMDPE le sont dans le domaine des habiletés de communication et des connaissances générales.</a:t>
            </a:r>
          </a:p>
          <a:p>
            <a:pPr algn="l"/>
            <a:endParaRPr lang="fr-FR" b="0" i="0" u="none" strike="noStrike" dirty="0" smtClean="0">
              <a:effectLst/>
              <a:latin typeface="Helvetica Neue"/>
            </a:endParaRPr>
          </a:p>
          <a:p>
            <a:pPr algn="l"/>
            <a:r>
              <a:rPr lang="fr-FR" b="0" i="0" u="none" strike="noStrike" dirty="0" smtClean="0">
                <a:effectLst/>
                <a:latin typeface="Helvetica Neue"/>
              </a:rPr>
              <a:t>À l’Île-du-Prince-Édouard, moins du tiers (31,2 %) des enfants vulnérables dans au moins domaine de l’IMDPE le sont dans le domaine des habiletés de communication et des connaissances générales.</a:t>
            </a:r>
          </a:p>
          <a:p>
            <a:pPr algn="l"/>
            <a:endParaRPr lang="fr-FR" b="0" i="0" u="none" strike="noStrike" dirty="0" smtClean="0">
              <a:effectLst/>
              <a:latin typeface="Helvetica Neue"/>
            </a:endParaRPr>
          </a:p>
          <a:p>
            <a:pPr algn="l"/>
            <a:r>
              <a:rPr lang="fr-FR" b="0" i="0" u="none" strike="noStrike" dirty="0" smtClean="0">
                <a:effectLst/>
                <a:latin typeface="Helvetica Neue"/>
              </a:rPr>
              <a:t>Chaque province et territoire a sa façon de faire par rapport à l’IMDPE et soumet le questionnaire à des intervalles divers. C’est pourquoi les périodes de collecte diffèrent, ce dont il faut tenir compte quand on compare les provinces et les territoires.</a:t>
            </a:r>
          </a:p>
          <a:p>
            <a:endParaRPr lang="en-US" b="1" i="1" dirty="0" smtClean="0"/>
          </a:p>
          <a:p>
            <a:r>
              <a:rPr lang="fr-FR" b="0" i="1" u="none" strike="noStrike" dirty="0" smtClean="0">
                <a:effectLst/>
                <a:latin typeface="Helvetica Neue"/>
              </a:rPr>
              <a:t>Remarques :</a:t>
            </a:r>
            <a:r>
              <a:rPr lang="fr-FR" dirty="0" smtClean="0"/>
              <a:t/>
            </a:r>
            <a:br>
              <a:rPr lang="fr-FR" dirty="0" smtClean="0"/>
            </a:br>
            <a:r>
              <a:rPr lang="fr-FR" b="0" i="1" u="none" strike="noStrike" dirty="0" smtClean="0">
                <a:effectLst/>
                <a:latin typeface="Helvetica Neue"/>
              </a:rPr>
              <a:t>**L’analyse n’englobe que les provinces et les territoires ayant fait une collecte de données à grande échelle et ayant participé à l’analyse.</a:t>
            </a:r>
            <a:r>
              <a:rPr lang="fr-FR" dirty="0" smtClean="0"/>
              <a:t/>
            </a:r>
            <a:br>
              <a:rPr lang="fr-FR" dirty="0" smtClean="0"/>
            </a:br>
            <a:r>
              <a:rPr lang="fr-FR" b="0" i="1" u="none" strike="noStrike" dirty="0" smtClean="0">
                <a:effectLst/>
                <a:latin typeface="Helvetica Neue"/>
              </a:rPr>
              <a:t>Années des données : période de collecte des données</a:t>
            </a:r>
            <a:r>
              <a:rPr lang="fr-FR" dirty="0" smtClean="0"/>
              <a:t/>
            </a:r>
            <a:br>
              <a:rPr lang="fr-FR" dirty="0" smtClean="0"/>
            </a:br>
            <a:r>
              <a:rPr lang="fr-FR" b="0" i="1" u="none" strike="noStrike" dirty="0" smtClean="0">
                <a:effectLst/>
                <a:latin typeface="Helvetica Neue"/>
              </a:rPr>
              <a:t>Î.-P.-E. 2007-2008</a:t>
            </a:r>
            <a:r>
              <a:rPr lang="fr-FR" dirty="0" smtClean="0"/>
              <a:t/>
            </a:r>
            <a:br>
              <a:rPr lang="fr-FR" dirty="0" smtClean="0"/>
            </a:br>
            <a:r>
              <a:rPr lang="fr-FR" b="0" i="1" u="none" strike="noStrike" dirty="0" smtClean="0">
                <a:effectLst/>
                <a:latin typeface="Helvetica Neue"/>
              </a:rPr>
              <a:t>N.-B. 2008-2009</a:t>
            </a:r>
            <a:r>
              <a:rPr lang="fr-FR" dirty="0" smtClean="0"/>
              <a:t/>
            </a:r>
            <a:br>
              <a:rPr lang="fr-FR" dirty="0" smtClean="0"/>
            </a:br>
            <a:r>
              <a:rPr lang="fr-FR" b="0" i="1" u="none" strike="noStrike" dirty="0" err="1" smtClean="0">
                <a:effectLst/>
                <a:latin typeface="Helvetica Neue"/>
              </a:rPr>
              <a:t>Qc</a:t>
            </a:r>
            <a:r>
              <a:rPr lang="fr-FR" b="0" i="1" u="none" strike="noStrike" dirty="0" smtClean="0">
                <a:effectLst/>
                <a:latin typeface="Helvetica Neue"/>
              </a:rPr>
              <a:t> 2011-2012</a:t>
            </a:r>
            <a:r>
              <a:rPr lang="fr-FR" dirty="0" smtClean="0"/>
              <a:t/>
            </a:r>
            <a:br>
              <a:rPr lang="fr-FR" dirty="0" smtClean="0"/>
            </a:br>
            <a:r>
              <a:rPr lang="fr-FR" b="0" i="1" u="none" strike="noStrike" dirty="0" smtClean="0">
                <a:effectLst/>
                <a:latin typeface="Helvetica Neue"/>
              </a:rPr>
              <a:t>Ont. 2009-2010 à 2011-2012</a:t>
            </a:r>
            <a:r>
              <a:rPr lang="fr-FR" dirty="0" smtClean="0"/>
              <a:t/>
            </a:r>
            <a:br>
              <a:rPr lang="fr-FR" dirty="0" smtClean="0"/>
            </a:br>
            <a:r>
              <a:rPr lang="fr-FR" b="0" i="1" u="none" strike="noStrike" dirty="0" smtClean="0">
                <a:effectLst/>
                <a:latin typeface="Helvetica Neue"/>
              </a:rPr>
              <a:t>Man. 2010-2011</a:t>
            </a:r>
            <a:r>
              <a:rPr lang="fr-FR" dirty="0" smtClean="0"/>
              <a:t/>
            </a:r>
            <a:br>
              <a:rPr lang="fr-FR" dirty="0" smtClean="0"/>
            </a:br>
            <a:r>
              <a:rPr lang="fr-FR" b="0" i="1" u="none" strike="noStrike" dirty="0" err="1" smtClean="0">
                <a:effectLst/>
                <a:latin typeface="Helvetica Neue"/>
              </a:rPr>
              <a:t>Sask</a:t>
            </a:r>
            <a:r>
              <a:rPr lang="fr-FR" b="0" i="1" u="none" strike="noStrike" dirty="0" smtClean="0">
                <a:effectLst/>
                <a:latin typeface="Helvetica Neue"/>
              </a:rPr>
              <a:t> 2008-2009 à 2010-2011</a:t>
            </a:r>
            <a:r>
              <a:rPr lang="fr-FR" dirty="0" smtClean="0"/>
              <a:t/>
            </a:r>
            <a:br>
              <a:rPr lang="fr-FR" dirty="0" smtClean="0"/>
            </a:br>
            <a:r>
              <a:rPr lang="fr-FR" b="0" i="1" u="none" strike="noStrike" dirty="0" smtClean="0">
                <a:effectLst/>
                <a:latin typeface="Helvetica Neue"/>
              </a:rPr>
              <a:t>C.-B. 2009-2010 à 2010-2011</a:t>
            </a:r>
            <a:r>
              <a:rPr lang="fr-FR" dirty="0" smtClean="0"/>
              <a:t/>
            </a:r>
            <a:br>
              <a:rPr lang="fr-FR" dirty="0" smtClean="0"/>
            </a:br>
            <a:r>
              <a:rPr lang="fr-FR" b="0" i="1" u="none" strike="noStrike" dirty="0" err="1" smtClean="0">
                <a:effectLst/>
                <a:latin typeface="Helvetica Neue"/>
              </a:rPr>
              <a:t>Yn</a:t>
            </a:r>
            <a:r>
              <a:rPr lang="fr-FR" b="0" i="1" u="none" strike="noStrike" dirty="0" smtClean="0">
                <a:effectLst/>
                <a:latin typeface="Helvetica Neue"/>
              </a:rPr>
              <a:t> 2011-2012</a:t>
            </a:r>
            <a:r>
              <a:rPr lang="fr-FR" dirty="0" smtClean="0"/>
              <a:t/>
            </a:r>
            <a:br>
              <a:rPr lang="fr-FR" dirty="0" smtClean="0"/>
            </a:br>
            <a:r>
              <a:rPr lang="fr-FR" b="0" i="1" u="none" strike="noStrike" dirty="0" smtClean="0">
                <a:effectLst/>
                <a:latin typeface="Helvetica Neue"/>
              </a:rPr>
              <a:t>Nt Pas de données </a:t>
            </a:r>
          </a:p>
          <a:p>
            <a:endParaRPr lang="en-CA" i="1" dirty="0" smtClean="0"/>
          </a:p>
          <a:p>
            <a:r>
              <a:rPr lang="fr-FR" b="0" i="1" u="none" strike="noStrike" dirty="0" smtClean="0">
                <a:effectLst/>
                <a:latin typeface="Helvetica Neue"/>
              </a:rPr>
              <a:t>Source : Graphique de l’ICSI adapté des données de l’Institut canadien d’information sur la santé. Enfants vulnérables dans certains domaines de la petite enfance : un déterminant de la santé des enfants. Ottawa (Ontario), ICIS, 2014.</a:t>
            </a:r>
            <a:r>
              <a:rPr lang="fr-FR" dirty="0" smtClean="0"/>
              <a:t/>
            </a:r>
            <a:br>
              <a:rPr lang="fr-FR" dirty="0" smtClean="0"/>
            </a:br>
            <a:r>
              <a:rPr lang="fr-FR" b="1" i="1" u="none" strike="noStrike" dirty="0" smtClean="0">
                <a:solidFill>
                  <a:srgbClr val="1E1BB0"/>
                </a:solidFill>
                <a:effectLst/>
                <a:latin typeface="Helvetica Neue"/>
                <a:hlinkClick r:id="rId3"/>
              </a:rPr>
              <a:t>https://secure.cihi.ca/free_products/Children_Vulnerable_in_Areas_of_Early_Development_FR.pdf</a:t>
            </a:r>
            <a:r>
              <a:rPr lang="fr-FR" b="0" i="1" u="none" strike="noStrike" dirty="0" smtClean="0">
                <a:effectLst/>
                <a:latin typeface="Helvetica Neue"/>
              </a:rPr>
              <a:t>, consulté le 24 juillet 2017.</a:t>
            </a:r>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8</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none" strike="noStrike" kern="1200" cap="none" spc="0" normalizeH="0" baseline="0" noProof="0" dirty="0" err="1" smtClean="0">
                <a:ln>
                  <a:noFill/>
                </a:ln>
                <a:solidFill>
                  <a:prstClr val="black"/>
                </a:solidFill>
                <a:effectLst/>
                <a:uLnTx/>
                <a:uFillTx/>
                <a:latin typeface="+mn-lt"/>
                <a:ea typeface="+mn-ea"/>
                <a:cs typeface="+mn-cs"/>
              </a:rPr>
              <a:t>En</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Résumé</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algn="l"/>
            <a:r>
              <a:rPr lang="fr-FR" b="0" i="0" u="none" strike="noStrike" dirty="0" smtClean="0">
                <a:effectLst/>
                <a:latin typeface="Helvetica Neue"/>
              </a:rPr>
              <a:t>Le domaine de la maturité affective de l’Instrument de mesure du développement de la petite enfance (IMDPE)* concerne la capacité de réfléchir avant d’agir, l’équilibre entre la peur excessive et l’impulsivité extrême, la capacité de maîtriser ses émotions en fonction de son âge et l’empathie à l’égard des sentiments d’autrui.</a:t>
            </a:r>
          </a:p>
          <a:p>
            <a:pPr algn="l"/>
            <a:endParaRPr lang="fr-FR" b="0" i="0" u="none" strike="noStrike" dirty="0" smtClean="0">
              <a:effectLst/>
              <a:latin typeface="Helvetica Neue"/>
            </a:endParaRPr>
          </a:p>
          <a:p>
            <a:pPr algn="l"/>
            <a:r>
              <a:rPr lang="fr-FR" b="0" i="0" u="none" strike="noStrike" dirty="0" smtClean="0">
                <a:effectLst/>
                <a:latin typeface="Helvetica Neue"/>
              </a:rPr>
              <a:t>Plus de la moitié de tous les enfants du Québec et du Nouveau-Brunswick (53,5 % et 52,9 % respectivement), qui sont vulnérables dans au moins un domaine de l’IMDPE, le sont dans le domaine de la maturité affective.</a:t>
            </a:r>
          </a:p>
          <a:p>
            <a:pPr algn="l"/>
            <a:endParaRPr lang="fr-FR" b="0" i="0" u="none" strike="noStrike" dirty="0" smtClean="0">
              <a:effectLst/>
              <a:latin typeface="Helvetica Neue"/>
            </a:endParaRPr>
          </a:p>
          <a:p>
            <a:pPr algn="l"/>
            <a:r>
              <a:rPr lang="fr-FR" b="0" i="0" u="none" strike="noStrike" dirty="0" smtClean="0">
                <a:effectLst/>
                <a:latin typeface="Helvetica Neue"/>
              </a:rPr>
              <a:t>En Saskatchewan, 37,3 % des enfants qui sont vulnérables dans au moins un domaine de l’IMDPE le sont dans le domaine de la maturité affective.</a:t>
            </a:r>
          </a:p>
          <a:p>
            <a:pPr algn="l"/>
            <a:endParaRPr lang="fr-FR" b="0" i="0" u="none" strike="noStrike" dirty="0" smtClean="0">
              <a:effectLst/>
              <a:latin typeface="Helvetica Neue"/>
            </a:endParaRPr>
          </a:p>
          <a:p>
            <a:pPr algn="l"/>
            <a:r>
              <a:rPr lang="fr-FR" b="0" i="0" u="none" strike="noStrike" dirty="0" smtClean="0">
                <a:effectLst/>
                <a:latin typeface="Helvetica Neue"/>
              </a:rPr>
              <a:t>Chaque province et territoire a sa façon de faire par rapport à l’IMDPE et soumet le questionnaire à des intervalles divers. C’est pourquoi les périodes de collecte diffèrent, ce dont il faut tenir compte quand on compare les provinces et les territoires.</a:t>
            </a:r>
          </a:p>
          <a:p>
            <a:endParaRPr lang="en-CA" dirty="0" smtClean="0"/>
          </a:p>
          <a:p>
            <a:r>
              <a:rPr lang="fr-FR" b="0" i="1" u="none" strike="noStrike" dirty="0" smtClean="0">
                <a:effectLst/>
                <a:latin typeface="Helvetica Neue"/>
              </a:rPr>
              <a:t>Remarques :</a:t>
            </a:r>
            <a:r>
              <a:rPr lang="fr-FR" dirty="0" smtClean="0"/>
              <a:t/>
            </a:r>
            <a:br>
              <a:rPr lang="fr-FR" dirty="0" smtClean="0"/>
            </a:br>
            <a:r>
              <a:rPr lang="fr-FR" b="0" i="1" u="none" strike="noStrike" dirty="0" smtClean="0">
                <a:effectLst/>
                <a:latin typeface="Helvetica Neue"/>
              </a:rPr>
              <a:t>*L’analyse n’englobe que les provinces et les territoires ayant fait une collecte de données à grande échelle et ayant participé à l’analyse.</a:t>
            </a:r>
            <a:r>
              <a:rPr lang="fr-FR" dirty="0" smtClean="0"/>
              <a:t/>
            </a:r>
            <a:br>
              <a:rPr lang="fr-FR" dirty="0" smtClean="0"/>
            </a:br>
            <a:r>
              <a:rPr lang="fr-FR" b="0" i="1" u="none" strike="noStrike" dirty="0" smtClean="0">
                <a:effectLst/>
                <a:latin typeface="Helvetica Neue"/>
              </a:rPr>
              <a:t>Années des données : période de collecte des données</a:t>
            </a:r>
            <a:r>
              <a:rPr lang="fr-FR" dirty="0" smtClean="0"/>
              <a:t/>
            </a:r>
            <a:br>
              <a:rPr lang="fr-FR" dirty="0" smtClean="0"/>
            </a:br>
            <a:r>
              <a:rPr lang="fr-FR" b="0" i="1" u="none" strike="noStrike" dirty="0" smtClean="0">
                <a:effectLst/>
                <a:latin typeface="Helvetica Neue"/>
              </a:rPr>
              <a:t>Î.-P.-E. 2007-2008</a:t>
            </a:r>
            <a:r>
              <a:rPr lang="fr-FR" dirty="0" smtClean="0"/>
              <a:t/>
            </a:r>
            <a:br>
              <a:rPr lang="fr-FR" dirty="0" smtClean="0"/>
            </a:br>
            <a:r>
              <a:rPr lang="fr-FR" b="0" i="1" u="none" strike="noStrike" dirty="0" smtClean="0">
                <a:effectLst/>
                <a:latin typeface="Helvetica Neue"/>
              </a:rPr>
              <a:t>N.-B. 2008-2009</a:t>
            </a:r>
            <a:r>
              <a:rPr lang="fr-FR" dirty="0" smtClean="0"/>
              <a:t/>
            </a:r>
            <a:br>
              <a:rPr lang="fr-FR" dirty="0" smtClean="0"/>
            </a:br>
            <a:r>
              <a:rPr lang="fr-FR" b="0" i="1" u="none" strike="noStrike" dirty="0" err="1" smtClean="0">
                <a:effectLst/>
                <a:latin typeface="Helvetica Neue"/>
              </a:rPr>
              <a:t>Qc</a:t>
            </a:r>
            <a:r>
              <a:rPr lang="fr-FR" b="0" i="1" u="none" strike="noStrike" dirty="0" smtClean="0">
                <a:effectLst/>
                <a:latin typeface="Helvetica Neue"/>
              </a:rPr>
              <a:t> 2011-2012</a:t>
            </a:r>
            <a:r>
              <a:rPr lang="fr-FR" dirty="0" smtClean="0"/>
              <a:t/>
            </a:r>
            <a:br>
              <a:rPr lang="fr-FR" dirty="0" smtClean="0"/>
            </a:br>
            <a:r>
              <a:rPr lang="fr-FR" b="0" i="1" u="none" strike="noStrike" dirty="0" smtClean="0">
                <a:effectLst/>
                <a:latin typeface="Helvetica Neue"/>
              </a:rPr>
              <a:t>Ont. 2009-2010 à 2011-2012</a:t>
            </a:r>
            <a:r>
              <a:rPr lang="fr-FR" dirty="0" smtClean="0"/>
              <a:t/>
            </a:r>
            <a:br>
              <a:rPr lang="fr-FR" dirty="0" smtClean="0"/>
            </a:br>
            <a:r>
              <a:rPr lang="fr-FR" b="0" i="1" u="none" strike="noStrike" dirty="0" smtClean="0">
                <a:effectLst/>
                <a:latin typeface="Helvetica Neue"/>
              </a:rPr>
              <a:t>Man. 2010-2011</a:t>
            </a:r>
            <a:r>
              <a:rPr lang="fr-FR" dirty="0" smtClean="0"/>
              <a:t/>
            </a:r>
            <a:br>
              <a:rPr lang="fr-FR" dirty="0" smtClean="0"/>
            </a:br>
            <a:r>
              <a:rPr lang="fr-FR" b="0" i="1" u="none" strike="noStrike" dirty="0" err="1" smtClean="0">
                <a:effectLst/>
                <a:latin typeface="Helvetica Neue"/>
              </a:rPr>
              <a:t>Sask</a:t>
            </a:r>
            <a:r>
              <a:rPr lang="fr-FR" b="0" i="1" u="none" strike="noStrike" dirty="0" smtClean="0">
                <a:effectLst/>
                <a:latin typeface="Helvetica Neue"/>
              </a:rPr>
              <a:t> 2008-2009 à 2010-2011</a:t>
            </a:r>
            <a:r>
              <a:rPr lang="fr-FR" dirty="0" smtClean="0"/>
              <a:t/>
            </a:r>
            <a:br>
              <a:rPr lang="fr-FR" dirty="0" smtClean="0"/>
            </a:br>
            <a:r>
              <a:rPr lang="fr-FR" b="0" i="1" u="none" strike="noStrike" dirty="0" smtClean="0">
                <a:effectLst/>
                <a:latin typeface="Helvetica Neue"/>
              </a:rPr>
              <a:t>C.-B. 2009-2010 à 2010-2011</a:t>
            </a:r>
            <a:r>
              <a:rPr lang="fr-FR" dirty="0" smtClean="0"/>
              <a:t/>
            </a:r>
            <a:br>
              <a:rPr lang="fr-FR" dirty="0" smtClean="0"/>
            </a:br>
            <a:r>
              <a:rPr lang="fr-FR" b="0" i="1" u="none" strike="noStrike" dirty="0" err="1" smtClean="0">
                <a:effectLst/>
                <a:latin typeface="Helvetica Neue"/>
              </a:rPr>
              <a:t>Yn</a:t>
            </a:r>
            <a:r>
              <a:rPr lang="fr-FR" b="0" i="1" u="none" strike="noStrike" dirty="0" smtClean="0">
                <a:effectLst/>
                <a:latin typeface="Helvetica Neue"/>
              </a:rPr>
              <a:t> 2011-2012</a:t>
            </a:r>
            <a:r>
              <a:rPr lang="fr-FR" dirty="0" smtClean="0"/>
              <a:t/>
            </a:r>
            <a:br>
              <a:rPr lang="fr-FR" dirty="0" smtClean="0"/>
            </a:br>
            <a:r>
              <a:rPr lang="fr-FR" b="0" i="1" u="none" strike="noStrike" dirty="0" smtClean="0">
                <a:effectLst/>
                <a:latin typeface="Helvetica Neue"/>
              </a:rPr>
              <a:t>Nt Pas de données</a:t>
            </a:r>
          </a:p>
          <a:p>
            <a:endParaRPr lang="en-CA" i="1" dirty="0" smtClean="0"/>
          </a:p>
          <a:p>
            <a:r>
              <a:rPr lang="fr-FR" b="0" i="1" u="none" strike="noStrike" dirty="0" smtClean="0">
                <a:effectLst/>
                <a:latin typeface="Helvetica Neue"/>
              </a:rPr>
              <a:t>Source : Graphique de l’ICSI adapté des données de l’Institut canadien d’information sur la santé. Enfants vulnérables dans certains domaines de la petite enfance : un déterminant de la santé des enfants. Ottawa (Ontario), ICIS, 2014.</a:t>
            </a:r>
            <a:r>
              <a:rPr lang="fr-FR" dirty="0" smtClean="0"/>
              <a:t/>
            </a:r>
            <a:br>
              <a:rPr lang="fr-FR" dirty="0" smtClean="0"/>
            </a:br>
            <a:r>
              <a:rPr lang="fr-FR" b="1" i="1" u="none" strike="noStrike" dirty="0" smtClean="0">
                <a:solidFill>
                  <a:srgbClr val="1E1BB0"/>
                </a:solidFill>
                <a:effectLst/>
                <a:latin typeface="Helvetica Neue"/>
                <a:hlinkClick r:id="rId3"/>
              </a:rPr>
              <a:t>https://secure.cihi.ca/free_products/Children_Vulnerable_in_Areas_of_Early_Development_FR.pdf</a:t>
            </a:r>
            <a:r>
              <a:rPr lang="fr-FR" b="0" i="1" u="none" strike="noStrike" dirty="0" smtClean="0">
                <a:effectLst/>
                <a:latin typeface="Helvetica Neue"/>
              </a:rPr>
              <a:t>, consulté le 24 juillet 2017.</a:t>
            </a:r>
            <a:endParaRPr lang="en-US" b="1" dirty="0" smtClean="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9</a:t>
            </a:fld>
            <a:endParaRPr lang="en-US" dirty="0"/>
          </a:p>
        </p:txBody>
      </p:sp>
    </p:spTree>
    <p:extLst>
      <p:ext uri="{BB962C8B-B14F-4D97-AF65-F5344CB8AC3E}">
        <p14:creationId xmlns:p14="http://schemas.microsoft.com/office/powerpoint/2010/main" val="1028124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verview - Apercu">
    <p:spTree>
      <p:nvGrpSpPr>
        <p:cNvPr id="1" name=""/>
        <p:cNvGrpSpPr/>
        <p:nvPr/>
      </p:nvGrpSpPr>
      <p:grpSpPr>
        <a:xfrm>
          <a:off x="0" y="0"/>
          <a:ext cx="0" cy="0"/>
          <a:chOff x="0" y="0"/>
          <a:chExt cx="0" cy="0"/>
        </a:xfrm>
      </p:grpSpPr>
      <p:sp>
        <p:nvSpPr>
          <p:cNvPr id="2" name="TextBox 1"/>
          <p:cNvSpPr txBox="1"/>
          <p:nvPr userDrawn="1"/>
        </p:nvSpPr>
        <p:spPr>
          <a:xfrm>
            <a:off x="4644008" y="908720"/>
            <a:ext cx="1224136" cy="276999"/>
          </a:xfrm>
          <a:prstGeom prst="rect">
            <a:avLst/>
          </a:prstGeom>
          <a:noFill/>
        </p:spPr>
        <p:txBody>
          <a:bodyPr wrap="square" rtlCol="0">
            <a:spAutoFit/>
          </a:bodyPr>
          <a:lstStyle/>
          <a:p>
            <a:r>
              <a:rPr lang="fr-CA" sz="1200" b="1" kern="1200" dirty="0" smtClean="0">
                <a:solidFill>
                  <a:schemeClr val="bg1"/>
                </a:solidFill>
                <a:effectLst/>
                <a:latin typeface="Arial" charset="0"/>
                <a:ea typeface="+mn-ea"/>
                <a:cs typeface="+mn-cs"/>
              </a:rPr>
              <a:t>Aperçu</a:t>
            </a:r>
            <a:endParaRPr lang="en-CA" dirty="0"/>
          </a:p>
        </p:txBody>
      </p:sp>
    </p:spTree>
    <p:extLst>
      <p:ext uri="{BB962C8B-B14F-4D97-AF65-F5344CB8AC3E}">
        <p14:creationId xmlns:p14="http://schemas.microsoft.com/office/powerpoint/2010/main" val="42612941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8">
    <p:spTree>
      <p:nvGrpSpPr>
        <p:cNvPr id="1" name=""/>
        <p:cNvGrpSpPr/>
        <p:nvPr/>
      </p:nvGrpSpPr>
      <p:grpSpPr>
        <a:xfrm>
          <a:off x="0" y="0"/>
          <a:ext cx="0" cy="0"/>
          <a:chOff x="0" y="0"/>
          <a:chExt cx="0" cy="0"/>
        </a:xfrm>
      </p:grpSpPr>
      <p:sp>
        <p:nvSpPr>
          <p:cNvPr id="3" name="TextBox 2"/>
          <p:cNvSpPr txBox="1"/>
          <p:nvPr userDrawn="1"/>
        </p:nvSpPr>
        <p:spPr>
          <a:xfrm>
            <a:off x="4644008" y="908720"/>
            <a:ext cx="3240360" cy="553998"/>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r-CA" sz="1200" b="1" kern="1200" dirty="0" smtClean="0">
                <a:solidFill>
                  <a:schemeClr val="bg1"/>
                </a:solidFill>
                <a:effectLst/>
                <a:latin typeface="Arial" charset="0"/>
                <a:ea typeface="+mn-ea"/>
                <a:cs typeface="+mn-cs"/>
              </a:rPr>
              <a:t>Partie  8 : Résultats développementaux</a:t>
            </a:r>
            <a:endParaRPr lang="en-CA" sz="1200" b="1" kern="1200" dirty="0" smtClean="0">
              <a:solidFill>
                <a:schemeClr val="bg1"/>
              </a:solidFill>
              <a:effectLst/>
              <a:latin typeface="Arial" charset="0"/>
              <a:ea typeface="+mn-ea"/>
              <a:cs typeface="+mn-cs"/>
            </a:endParaRPr>
          </a:p>
          <a:p>
            <a:endParaRPr lang="en-CA" dirty="0">
              <a:solidFill>
                <a:schemeClr val="bg1"/>
              </a:solidFill>
            </a:endParaRPr>
          </a:p>
        </p:txBody>
      </p:sp>
    </p:spTree>
    <p:extLst>
      <p:ext uri="{BB962C8B-B14F-4D97-AF65-F5344CB8AC3E}">
        <p14:creationId xmlns:p14="http://schemas.microsoft.com/office/powerpoint/2010/main" val="39585412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wmf"/><Relationship Id="rId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sp>
        <p:nvSpPr>
          <p:cNvPr id="14" name="Rectangle 13"/>
          <p:cNvSpPr/>
          <p:nvPr userDrawn="1"/>
        </p:nvSpPr>
        <p:spPr>
          <a:xfrm>
            <a:off x="0" y="6237288"/>
            <a:ext cx="9144000" cy="620712"/>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TextBox 7"/>
          <p:cNvSpPr txBox="1">
            <a:spLocks noChangeArrowheads="1"/>
          </p:cNvSpPr>
          <p:nvPr userDrawn="1"/>
        </p:nvSpPr>
        <p:spPr bwMode="auto">
          <a:xfrm>
            <a:off x="1116013" y="404813"/>
            <a:ext cx="7777163" cy="400110"/>
          </a:xfrm>
          <a:prstGeom prst="rect">
            <a:avLst/>
          </a:prstGeom>
          <a:noFill/>
          <a:ln w="9525">
            <a:noFill/>
            <a:miter lim="800000"/>
            <a:headEnd/>
            <a:tailEnd/>
          </a:ln>
        </p:spPr>
        <p:txBody>
          <a:bodyPr wrap="square">
            <a:spAutoFit/>
          </a:bodyPr>
          <a:lstStyle/>
          <a:p>
            <a:pPr>
              <a:defRPr/>
            </a:pPr>
            <a:r>
              <a:rPr lang="fr-FR" sz="2000" b="1" dirty="0" smtClean="0">
                <a:latin typeface="Calibri" pitchFamily="34" charset="0"/>
              </a:rPr>
              <a:t>La Santé des enfants et des jeunes du Canada : Un profil de l’ICSI</a:t>
            </a:r>
            <a:endParaRPr lang="en-US" sz="2000" b="1" dirty="0">
              <a:latin typeface="Calibri" pitchFamily="34" charset="0"/>
            </a:endParaRPr>
          </a:p>
        </p:txBody>
      </p:sp>
      <p:sp>
        <p:nvSpPr>
          <p:cNvPr id="18" name="TextBox 11"/>
          <p:cNvSpPr txBox="1">
            <a:spLocks noChangeArrowheads="1"/>
          </p:cNvSpPr>
          <p:nvPr userDrawn="1"/>
        </p:nvSpPr>
        <p:spPr bwMode="auto">
          <a:xfrm>
            <a:off x="6876256" y="6323979"/>
            <a:ext cx="2124075" cy="215444"/>
          </a:xfrm>
          <a:prstGeom prst="rect">
            <a:avLst/>
          </a:prstGeom>
          <a:noFill/>
          <a:ln w="9525">
            <a:noFill/>
            <a:miter lim="800000"/>
            <a:headEnd/>
            <a:tailEnd/>
          </a:ln>
        </p:spPr>
        <p:txBody>
          <a:bodyPr>
            <a:spAutoFit/>
          </a:bodyPr>
          <a:lstStyle/>
          <a:p>
            <a:pPr>
              <a:defRPr/>
            </a:pPr>
            <a:r>
              <a:rPr lang="en-US" sz="800" dirty="0" smtClean="0">
                <a:solidFill>
                  <a:schemeClr val="bg1"/>
                </a:solidFill>
                <a:latin typeface="Calibri" pitchFamily="34" charset="0"/>
              </a:rPr>
              <a:t>© 2018</a:t>
            </a:r>
            <a:r>
              <a:rPr lang="en-US" sz="800" baseline="0" dirty="0" smtClean="0">
                <a:solidFill>
                  <a:schemeClr val="bg1"/>
                </a:solidFill>
                <a:latin typeface="Calibri" pitchFamily="34" charset="0"/>
              </a:rPr>
              <a:t> </a:t>
            </a:r>
            <a:r>
              <a:rPr lang="fr-FR" sz="800" dirty="0" smtClean="0">
                <a:solidFill>
                  <a:schemeClr val="bg1"/>
                </a:solidFill>
                <a:latin typeface="Calibri" pitchFamily="34" charset="0"/>
              </a:rPr>
              <a:t> l’Institut canadien de la santé infantile</a:t>
            </a:r>
            <a:endParaRPr lang="en-US" sz="800" dirty="0">
              <a:solidFill>
                <a:schemeClr val="bg1"/>
              </a:solidFill>
              <a:latin typeface="Calibri" pitchFamily="34" charset="0"/>
            </a:endParaRPr>
          </a:p>
        </p:txBody>
      </p:sp>
      <p:sp>
        <p:nvSpPr>
          <p:cNvPr id="19" name="TextBox 12"/>
          <p:cNvSpPr txBox="1">
            <a:spLocks noChangeArrowheads="1"/>
          </p:cNvSpPr>
          <p:nvPr userDrawn="1"/>
        </p:nvSpPr>
        <p:spPr bwMode="auto">
          <a:xfrm>
            <a:off x="539749" y="6526238"/>
            <a:ext cx="7488635" cy="215444"/>
          </a:xfrm>
          <a:prstGeom prst="rect">
            <a:avLst/>
          </a:prstGeom>
          <a:noFill/>
          <a:ln w="9525">
            <a:noFill/>
            <a:miter lim="800000"/>
            <a:headEnd/>
            <a:tailEnd/>
          </a:ln>
        </p:spPr>
        <p:txBody>
          <a:bodyPr wrap="square">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r-FR" sz="800" dirty="0" smtClean="0">
                <a:solidFill>
                  <a:schemeClr val="bg1"/>
                </a:solidFill>
                <a:latin typeface="Calibri" pitchFamily="34" charset="0"/>
              </a:rPr>
              <a:t>La présente page n’est que l’une des sections du profil de I’ICSI.  Pour d’autres données intéressantes sur les enfants et les jeunes, consultez http://cichprofile.ca</a:t>
            </a:r>
            <a:r>
              <a:rPr lang="en-US" sz="600" b="1" dirty="0" smtClean="0">
                <a:solidFill>
                  <a:schemeClr val="bg1"/>
                </a:solidFill>
                <a:latin typeface="Calibri" pitchFamily="34" charset="0"/>
              </a:rPr>
              <a:t>/</a:t>
            </a:r>
            <a:endParaRPr lang="en-US" sz="900" b="1" dirty="0">
              <a:latin typeface="Calibri" pitchFamily="34" charset="0"/>
            </a:endParaRPr>
          </a:p>
        </p:txBody>
      </p:sp>
      <p:sp>
        <p:nvSpPr>
          <p:cNvPr id="20" name="Rectangle 19"/>
          <p:cNvSpPr/>
          <p:nvPr userDrawn="1"/>
        </p:nvSpPr>
        <p:spPr>
          <a:xfrm>
            <a:off x="0" y="0"/>
            <a:ext cx="9144000" cy="215900"/>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TextBox 15"/>
          <p:cNvSpPr txBox="1">
            <a:spLocks noChangeArrowheads="1"/>
          </p:cNvSpPr>
          <p:nvPr userDrawn="1"/>
        </p:nvSpPr>
        <p:spPr bwMode="auto">
          <a:xfrm>
            <a:off x="4644008" y="908721"/>
            <a:ext cx="4218440" cy="276999"/>
          </a:xfrm>
          <a:prstGeom prst="rect">
            <a:avLst/>
          </a:prstGeom>
          <a:solidFill>
            <a:srgbClr val="1E335E"/>
          </a:solidFill>
          <a:ln w="9525">
            <a:noFill/>
            <a:miter lim="800000"/>
            <a:headEnd/>
            <a:tailEnd/>
          </a:ln>
        </p:spPr>
        <p:txBody>
          <a:bodyPr wrap="square">
            <a:spAutoFit/>
          </a:bodyPr>
          <a:lstStyle/>
          <a:p>
            <a:pPr>
              <a:defRPr/>
            </a:pPr>
            <a:endParaRPr lang="en-US" sz="1200" dirty="0">
              <a:solidFill>
                <a:schemeClr val="bg1"/>
              </a:solidFill>
              <a:latin typeface="+mn-lt"/>
            </a:endParaRPr>
          </a:p>
        </p:txBody>
      </p:sp>
      <p:cxnSp>
        <p:nvCxnSpPr>
          <p:cNvPr id="22" name="Straight Connector 21"/>
          <p:cNvCxnSpPr/>
          <p:nvPr userDrawn="1"/>
        </p:nvCxnSpPr>
        <p:spPr>
          <a:xfrm flipH="1">
            <a:off x="323851" y="1341438"/>
            <a:ext cx="856932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a:off x="1223963" y="908720"/>
            <a:ext cx="3852093" cy="276999"/>
          </a:xfrm>
          <a:prstGeom prst="rect">
            <a:avLst/>
          </a:prstGeom>
        </p:spPr>
        <p:txBody>
          <a:bodyPr wrap="square" lIns="0" rIns="0">
            <a:spAutoFit/>
          </a:bodyPr>
          <a:lstStyle/>
          <a:p>
            <a:pPr marL="0" marR="0" indent="0" algn="l" defTabSz="914400" rtl="0" eaLnBrk="1" fontAlgn="base" latinLnBrk="0" hangingPunct="1">
              <a:lnSpc>
                <a:spcPct val="100000"/>
              </a:lnSpc>
              <a:spcBef>
                <a:spcPts val="400"/>
              </a:spcBef>
              <a:spcAft>
                <a:spcPct val="0"/>
              </a:spcAft>
              <a:buClrTx/>
              <a:buSzTx/>
              <a:buFontTx/>
              <a:buNone/>
              <a:tabLst/>
              <a:defRPr/>
            </a:pPr>
            <a:r>
              <a:rPr lang="fr-FR" sz="1200" b="1" dirty="0" smtClean="0">
                <a:solidFill>
                  <a:prstClr val="black"/>
                </a:solidFill>
                <a:latin typeface="Arial" panose="020B0604020202020204" pitchFamily="34" charset="0"/>
                <a:cs typeface="Arial" panose="020B0604020202020204" pitchFamily="34" charset="0"/>
              </a:rPr>
              <a:t>Santé et développement de la petite enfance</a:t>
            </a:r>
            <a:endParaRPr lang="en-US" sz="1200" b="1" baseline="0" dirty="0" smtClean="0">
              <a:solidFill>
                <a:prstClr val="black"/>
              </a:solidFill>
              <a:latin typeface="+mn-lt"/>
            </a:endParaRPr>
          </a:p>
        </p:txBody>
      </p:sp>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1521" y="6292798"/>
            <a:ext cx="288231" cy="320781"/>
          </a:xfrm>
          <a:prstGeom prst="rect">
            <a:avLst/>
          </a:prstGeom>
        </p:spPr>
      </p:pic>
      <p:pic>
        <p:nvPicPr>
          <p:cNvPr id="25" name="Picture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7188" y="388483"/>
            <a:ext cx="692817" cy="771981"/>
          </a:xfrm>
          <a:prstGeom prst="rect">
            <a:avLst/>
          </a:prstGeom>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422245"/>
            <a:ext cx="9144000" cy="819150"/>
          </a:xfrm>
          <a:prstGeom prst="rect">
            <a:avLst/>
          </a:prstGeom>
        </p:spPr>
      </p:pic>
      <p:sp>
        <p:nvSpPr>
          <p:cNvPr id="27" name="TextBox 9"/>
          <p:cNvSpPr txBox="1">
            <a:spLocks noChangeArrowheads="1"/>
          </p:cNvSpPr>
          <p:nvPr userDrawn="1"/>
        </p:nvSpPr>
        <p:spPr bwMode="auto">
          <a:xfrm>
            <a:off x="539749" y="6223001"/>
            <a:ext cx="5976939" cy="584775"/>
          </a:xfrm>
          <a:prstGeom prst="rect">
            <a:avLst/>
          </a:prstGeom>
          <a:noFill/>
          <a:ln w="9525">
            <a:noFill/>
            <a:miter lim="800000"/>
            <a:headEnd/>
            <a:tailEnd/>
          </a:ln>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r-FR" sz="1600" b="1" dirty="0" smtClean="0">
                <a:solidFill>
                  <a:schemeClr val="bg1"/>
                </a:solidFill>
                <a:latin typeface="Calibri" pitchFamily="34" charset="0"/>
              </a:rPr>
              <a:t>La Santé des enfants et des jeunes du Canada : Un profil de l’ICSI</a:t>
            </a:r>
          </a:p>
          <a:p>
            <a:pPr>
              <a:defRPr/>
            </a:pPr>
            <a:endParaRPr lang="en-US" sz="1600" b="1" dirty="0">
              <a:solidFill>
                <a:schemeClr val="bg1"/>
              </a:solidFill>
              <a:latin typeface="Calibri" pitchFamily="34" charset="0"/>
            </a:endParaRPr>
          </a:p>
        </p:txBody>
      </p:sp>
    </p:spTree>
    <p:extLst>
      <p:ext uri="{BB962C8B-B14F-4D97-AF65-F5344CB8AC3E}">
        <p14:creationId xmlns:p14="http://schemas.microsoft.com/office/powerpoint/2010/main" val="3031504556"/>
      </p:ext>
    </p:extLst>
  </p:cSld>
  <p:clrMap bg1="lt1" tx1="dk1" bg2="lt2" tx2="dk2" accent1="accent1" accent2="accent2" accent3="accent3" accent4="accent4" accent5="accent5" accent6="accent6" hlink="hlink" folHlink="folHlink"/>
  <p:sldLayoutIdLst>
    <p:sldLayoutId id="2147483723" r:id="rId1"/>
    <p:sldLayoutId id="2147483724" r:id="rId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536575" indent="-536575" algn="r" rtl="0" eaLnBrk="0" fontAlgn="base" hangingPunct="0">
        <a:spcBef>
          <a:spcPct val="20000"/>
        </a:spcBef>
        <a:spcAft>
          <a:spcPts val="400"/>
        </a:spcAft>
        <a:defRPr lang="en-US" sz="1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1920" y="1685451"/>
            <a:ext cx="4572000" cy="3570208"/>
          </a:xfrm>
          <a:prstGeom prst="rect">
            <a:avLst/>
          </a:prstGeom>
        </p:spPr>
        <p:txBody>
          <a:bodyPr>
            <a:spAutoFit/>
          </a:bodyPr>
          <a:lstStyle/>
          <a:p>
            <a:r>
              <a:rPr lang="fr-FR" sz="1600" dirty="0"/>
              <a:t>Cette partie donne de l’information sur les indicateurs du développement des enfants de 0 à 5 ans du Canada. Elle comprend de l’information sur l’Instrument de mesure du développement de la petite enfance, notamment les résultats dans les domaines suivants : santé et bien-être physiques, maturité affective, capacités langagières et de raisonnement, capacité de communication et connaissances générales, et aptitudes sociales. D’autres mesures du développement sont aussi présentées, notamment le vocabulaire, la connaissance des nombres, l’empathie, l’alphabétisation et la préparation à l’école</a:t>
            </a:r>
            <a:r>
              <a:rPr lang="fr-FR" dirty="0"/>
              <a:t>.</a:t>
            </a:r>
            <a:endParaRPr lang="en-CA"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54" y="1509940"/>
            <a:ext cx="25114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9165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cichprofile.ca/wp-content/uploads/2018/06/Fig._8.2.8_French-768x5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735" y="1397965"/>
            <a:ext cx="5856585" cy="3988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689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cichprofile.ca/wp-content/uploads/2018/06/Fig._8.2.9_French-768x52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406745"/>
            <a:ext cx="5846501" cy="3989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61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cichprofile.ca/wp-content/uploads/2018/06/Fig._8.2.10_French-768x5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896" y="1412375"/>
            <a:ext cx="5835424" cy="3973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699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cichprofile.ca/wp-content/uploads/2018/06/Fig._8.2.11_French-768x52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480" y="1387234"/>
            <a:ext cx="5877840" cy="4018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992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cichprofile.ca/wp-content/uploads/2018/06/Fig._8.2.12_French-768x52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129" y="1375566"/>
            <a:ext cx="5892199" cy="402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796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cichprofile.ca/wp-content/uploads/2018/06/Fig._8.3.1_French-768x5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6184" y="1390094"/>
            <a:ext cx="5868144" cy="3996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37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cichprofile.ca/wp-content/uploads/2018/06/Fig._8.3.2_French-768x5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396065"/>
            <a:ext cx="5856585" cy="3980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205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cichprofile.ca/wp-content/uploads/2018/06/Fig._8.3.3_French-768x52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399761"/>
            <a:ext cx="5856737" cy="3996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986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cichprofile.ca/wp-content/uploads/2018/06/Fig._8.3.4_French-768x5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362" y="1382214"/>
            <a:ext cx="5876966" cy="399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546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cichprofile.ca/wp-content/uploads/2018/06/Fig._8.3.5_French-768x52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043" y="1397873"/>
            <a:ext cx="5862277" cy="4007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589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ichprofile.ca/wp-content/uploads/2018/06/Fig._8.1.1_French-1-768x47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430825"/>
            <a:ext cx="6360641" cy="3958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719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cichprofile.ca/wp-content/uploads/2018/06/Fig._8.3.6_French-768x55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1759" y="1408891"/>
            <a:ext cx="5496545" cy="3993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206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cichprofile.ca/wp-content/uploads/2018/06/Fig._8.3.7_French-1-768x52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252" y="1448666"/>
            <a:ext cx="5785060" cy="3947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716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cichprofile.ca/wp-content/uploads/2018/06/Fig._8.3.8_French-768x5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484" y="1412776"/>
            <a:ext cx="5834836" cy="3973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376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3" y="2420888"/>
            <a:ext cx="3096345" cy="1200329"/>
          </a:xfrm>
          <a:prstGeom prst="rect">
            <a:avLst/>
          </a:prstGeom>
          <a:noFill/>
        </p:spPr>
        <p:txBody>
          <a:bodyPr wrap="square" rtlCol="0">
            <a:spAutoFit/>
          </a:bodyPr>
          <a:lstStyle/>
          <a:p>
            <a:pPr algn="ctr"/>
            <a:r>
              <a:rPr lang="fr-FR" b="1" dirty="0">
                <a:latin typeface="Helvetica Neue"/>
              </a:rPr>
              <a:t>Santé et développement de la petite enfance : Synthèse des résultats développementaux </a:t>
            </a:r>
            <a:endParaRPr lang="en-CA" b="1" dirty="0"/>
          </a:p>
        </p:txBody>
      </p:sp>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7441" y="1556792"/>
            <a:ext cx="2508981" cy="3740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5696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ichprofile.ca/wp-content/uploads/2018/06/Fig._8.2.1_French-768x47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305" y="1389660"/>
            <a:ext cx="6423047" cy="3980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512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cichprofile.ca/wp-content/uploads/2018/06/Fig._8.2.2_French-768x5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373" y="1400359"/>
            <a:ext cx="5833947" cy="397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380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cichprofile.ca/wp-content/uploads/2018/06/Fig._8.2.3_French-768x52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375340"/>
            <a:ext cx="5892530" cy="402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414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cichprofile.ca/wp-content/uploads/2018/06/Fig._8.2.4_French-768x5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483" y="1412776"/>
            <a:ext cx="5834837" cy="3973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044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cichprofile.ca/wp-content/uploads/2018/06/Fig._8.2.5_French-768x5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399728"/>
            <a:ext cx="5853997" cy="3986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364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cichprofile.ca/wp-content/uploads/2018/06/Fig._8.2.6_French-768x52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7992" y="1401405"/>
            <a:ext cx="5854328" cy="399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92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cichprofile.ca/wp-content/uploads/2018/06/Fig._8.2.7_French-768x5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388209"/>
            <a:ext cx="5868144" cy="3988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65698"/>
      </p:ext>
    </p:extLst>
  </p:cSld>
  <p:clrMapOvr>
    <a:masterClrMapping/>
  </p:clrMapOvr>
</p:sld>
</file>

<file path=ppt/theme/theme1.xml><?xml version="1.0" encoding="utf-8"?>
<a:theme xmlns:a="http://schemas.openxmlformats.org/drawingml/2006/main" name="over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4710</TotalTime>
  <Words>2633</Words>
  <Application>Microsoft Office PowerPoint</Application>
  <PresentationFormat>On-screen Show (4:3)</PresentationFormat>
  <Paragraphs>292</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Blackbird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Bert Schopf</dc:creator>
  <cp:lastModifiedBy> JSonnen</cp:lastModifiedBy>
  <cp:revision>358</cp:revision>
  <dcterms:created xsi:type="dcterms:W3CDTF">2011-12-04T15:52:41Z</dcterms:created>
  <dcterms:modified xsi:type="dcterms:W3CDTF">2018-06-15T03:46:33Z</dcterms:modified>
</cp:coreProperties>
</file>