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5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F07AB-A77A-4755-9CE6-199187E8B225}" type="datetimeFigureOut">
              <a:rPr lang="en-CA" smtClean="0"/>
              <a:t>02/11/2012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4FFE54-0B13-42C3-A842-70B26441CD43}" type="slidenum">
              <a:rPr lang="en-CA" smtClean="0"/>
              <a:t>‹#›</a:t>
            </a:fld>
            <a:endParaRPr lang="en-CA"/>
          </a:p>
        </p:txBody>
      </p:sp>
    </p:spTree>
    <p:extLst>
      <p:ext uri="{BB962C8B-B14F-4D97-AF65-F5344CB8AC3E}">
        <p14:creationId xmlns:p14="http://schemas.microsoft.com/office/powerpoint/2010/main" val="4092986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CA" sz="1200" kern="1200" dirty="0" smtClean="0">
                <a:solidFill>
                  <a:schemeClr val="tx1"/>
                </a:solidFill>
                <a:effectLst/>
                <a:latin typeface="+mn-lt"/>
                <a:ea typeface="+mn-ea"/>
                <a:cs typeface="+mn-cs"/>
              </a:rPr>
              <a:t>Bien que les enfants et les jeunes du Canada soient relativement en bonne santé par rapport à ceux d’autres pays, certains facteurs mettent toutefois en jeu leur santé et leur bien-être. Ces facteurs varient selon le groupe d’âge et le sexe. En 2009 (comme dans les années passées), le groupe des nourrissons présentait le plus haut taux de mortalité parmi tous les enfants et les jeunes. Et chez les nourrissons, le taux de décès était plus élevé chez les garçons (508,1/100 000) que chez les filles (491,5/100 000). En ce qui concerne les groupes de 1 à 14 ans, les taux de mortalité étaient tous plutôt faibles et ne variaient pas de façon significative d’un groupe à l’autre, tandis que chez les 15 à 19 ans, le taux était légèrement plus élevé, ce qui est en partie attribuable à l’augmentation des risques de blessures chez les jeunes. </a:t>
            </a:r>
            <a:endParaRPr lang="en-CA" sz="1200" kern="1200" dirty="0" smtClean="0">
              <a:solidFill>
                <a:schemeClr val="tx1"/>
              </a:solidFill>
              <a:effectLst/>
              <a:latin typeface="+mn-lt"/>
              <a:ea typeface="+mn-ea"/>
              <a:cs typeface="+mn-cs"/>
            </a:endParaRPr>
          </a:p>
          <a:p>
            <a:endParaRPr lang="en-CA"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2393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Box 7"/>
          <p:cNvSpPr txBox="1">
            <a:spLocks noChangeArrowheads="1"/>
          </p:cNvSpPr>
          <p:nvPr/>
        </p:nvSpPr>
        <p:spPr bwMode="auto">
          <a:xfrm>
            <a:off x="1116013" y="404813"/>
            <a:ext cx="77771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2000" b="1">
                <a:solidFill>
                  <a:prstClr val="black"/>
                </a:solidFill>
              </a:rPr>
              <a:t>La santé des enfants du Canada : Un profil de l’ICSI </a:t>
            </a:r>
          </a:p>
          <a:p>
            <a:pPr eaLnBrk="1" fontAlgn="base" hangingPunct="1">
              <a:spcBef>
                <a:spcPts val="400"/>
              </a:spcBef>
              <a:spcAft>
                <a:spcPct val="0"/>
              </a:spcAft>
            </a:pPr>
            <a:r>
              <a:rPr lang="en-US" sz="1400">
                <a:solidFill>
                  <a:prstClr val="black"/>
                </a:solidFill>
                <a:latin typeface="Calibri" pitchFamily="34" charset="0"/>
              </a:rPr>
              <a:t>Module </a:t>
            </a:r>
            <a:r>
              <a:rPr lang="en-US" sz="1400">
                <a:solidFill>
                  <a:prstClr val="black"/>
                </a:solidFill>
              </a:rPr>
              <a:t>contextuel </a:t>
            </a:r>
            <a:endParaRPr lang="en-US" sz="1400">
              <a:solidFill>
                <a:prstClr val="black"/>
              </a:solidFill>
              <a:latin typeface="Calibri" pitchFamily="34" charset="0"/>
            </a:endParaRPr>
          </a:p>
        </p:txBody>
      </p:sp>
      <p:sp>
        <p:nvSpPr>
          <p:cNvPr id="1029" name="TextBox 9"/>
          <p:cNvSpPr txBox="1">
            <a:spLocks noChangeArrowheads="1"/>
          </p:cNvSpPr>
          <p:nvPr/>
        </p:nvSpPr>
        <p:spPr bwMode="auto">
          <a:xfrm>
            <a:off x="539750" y="6308725"/>
            <a:ext cx="597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1600" b="1">
                <a:solidFill>
                  <a:prstClr val="white"/>
                </a:solidFill>
                <a:latin typeface="Calibri" pitchFamily="34" charset="0"/>
              </a:rPr>
              <a:t>La santé des enfants du Canada : Un profil de l’ICSI</a:t>
            </a:r>
            <a:endParaRPr lang="en-US" sz="1600">
              <a:solidFill>
                <a:prstClr val="white"/>
              </a:solidFill>
              <a:latin typeface="Calibri" pitchFamily="34" charset="0"/>
            </a:endParaRPr>
          </a:p>
        </p:txBody>
      </p:sp>
      <p:sp>
        <p:nvSpPr>
          <p:cNvPr id="1030" name="TextBox 11"/>
          <p:cNvSpPr txBox="1">
            <a:spLocks noChangeArrowheads="1"/>
          </p:cNvSpPr>
          <p:nvPr/>
        </p:nvSpPr>
        <p:spPr bwMode="auto">
          <a:xfrm>
            <a:off x="6372225" y="6381750"/>
            <a:ext cx="27003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en-US" sz="800">
                <a:solidFill>
                  <a:prstClr val="white"/>
                </a:solidFill>
              </a:rPr>
              <a:t>© 2012  </a:t>
            </a:r>
            <a:r>
              <a:rPr lang="fr-FR" sz="800">
                <a:solidFill>
                  <a:prstClr val="white"/>
                </a:solidFill>
              </a:rPr>
              <a:t>Institut canadien de la santé infantile</a:t>
            </a:r>
            <a:endParaRPr lang="en-US" sz="800">
              <a:solidFill>
                <a:prstClr val="white"/>
              </a:solidFill>
            </a:endParaRPr>
          </a:p>
        </p:txBody>
      </p:sp>
      <p:sp>
        <p:nvSpPr>
          <p:cNvPr id="1031" name="TextBox 12"/>
          <p:cNvSpPr txBox="1">
            <a:spLocks noChangeArrowheads="1"/>
          </p:cNvSpPr>
          <p:nvPr/>
        </p:nvSpPr>
        <p:spPr bwMode="auto">
          <a:xfrm>
            <a:off x="395288" y="6597650"/>
            <a:ext cx="86407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fr-FR" sz="900" i="1">
                <a:solidFill>
                  <a:prstClr val="white"/>
                </a:solidFill>
              </a:rPr>
              <a:t>La présente page n’est que l’une des sections du profil de l’ICSI. Pour d’autres données intéressantes sur les enfants et les jeunes, consultez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5"/>
          <p:cNvSpPr txBox="1">
            <a:spLocks noChangeArrowheads="1"/>
          </p:cNvSpPr>
          <p:nvPr userDrawn="1"/>
        </p:nvSpPr>
        <p:spPr bwMode="auto">
          <a:xfrm>
            <a:off x="2916238" y="765175"/>
            <a:ext cx="5976937" cy="276225"/>
          </a:xfrm>
          <a:prstGeom prst="rect">
            <a:avLst/>
          </a:prstGeom>
          <a:solidFill>
            <a:srgbClr val="1E33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b="1">
                <a:solidFill>
                  <a:prstClr val="white"/>
                </a:solidFill>
              </a:rPr>
              <a:t>Section 3 – </a:t>
            </a:r>
            <a:r>
              <a:rPr lang="fr-FR" sz="1200" b="1">
                <a:solidFill>
                  <a:prstClr val="white"/>
                </a:solidFill>
              </a:rPr>
              <a:t>Résulatats de santé</a:t>
            </a:r>
            <a:endParaRPr lang="en-US" sz="1200">
              <a:solidFill>
                <a:prstClr val="white"/>
              </a:solidFill>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0427102"/>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Natalie Phillips\Desktop\Profile Launch\Health Outcomes\jpegs\HealthOut_F 3.2.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1341438"/>
            <a:ext cx="6481763" cy="398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8044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89</Words>
  <Application>Microsoft Office PowerPoint</Application>
  <PresentationFormat>On-screen Show (4:3)</PresentationFormat>
  <Paragraphs>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1</cp:revision>
  <dcterms:created xsi:type="dcterms:W3CDTF">2012-11-02T16:11:34Z</dcterms:created>
  <dcterms:modified xsi:type="dcterms:W3CDTF">2012-11-02T16:11:53Z</dcterms:modified>
</cp:coreProperties>
</file>