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5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D5ED0D-107F-4CBF-AEDE-8FB5ECF18A82}" type="datetimeFigureOut">
              <a:rPr lang="en-CA" smtClean="0"/>
              <a:t>01/11/2012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FF8AE6-2ED5-482F-A77C-665B1AC26100}" type="slidenum">
              <a:rPr lang="en-CA" smtClean="0"/>
              <a:t>‹#›</a:t>
            </a:fld>
            <a:endParaRPr lang="en-CA"/>
          </a:p>
        </p:txBody>
      </p:sp>
    </p:spTree>
    <p:extLst>
      <p:ext uri="{BB962C8B-B14F-4D97-AF65-F5344CB8AC3E}">
        <p14:creationId xmlns:p14="http://schemas.microsoft.com/office/powerpoint/2010/main" val="1029436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hc-sc.gc.ca/ewh-semt/pubs/occup-travail/balancing_six-equilibre_six/index-fra.php"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smtClean="0"/>
              <a:t>Une étude sur le conflit entre le travail et la vie personnelle a récemment été menée auprès de 100 entreprises canadiennes comptant 500 employés ou plus. Sur les 31 571 employés qui ont participé à l’enquête, 55 % étaient des femmes</a:t>
            </a:r>
            <a:r>
              <a:rPr lang="fr-CA" baseline="30000" smtClean="0"/>
              <a:t>1</a:t>
            </a:r>
            <a:r>
              <a:rPr lang="fr-CA" smtClean="0"/>
              <a:t>.</a:t>
            </a:r>
            <a:endParaRPr lang="en-CA" smtClean="0"/>
          </a:p>
          <a:p>
            <a:r>
              <a:rPr lang="fr-CA" smtClean="0"/>
              <a:t>L’étude a révélé une augmentation globale du nombre d’heures de travail entre 1991 et 2001. Entre 1991 et 2001, la proportion d’employés travaillant 50 heures ou plus par semaine est passée de seulement 10 à 25 %. La proportion de ceux travaillant de 35 à 39 heures par semaine a reculé de 48 à 27 %. Selon les estimations, pas moins d’un Canadien sur quatre occupant un emploi et jusqu’à 60 % d’entre eux ont de la difficulté à établir un équilibre entre leur travail et leur vie personnelle, presque exclusivement parce qu’ils doivent s’occuper d’un parent âgé ou bien d’un membre de la famille ou d’un ou de plusieurs enfants malades. </a:t>
            </a:r>
            <a:endParaRPr lang="en-CA" smtClean="0"/>
          </a:p>
          <a:p>
            <a:r>
              <a:rPr lang="fr-CA" baseline="30000" smtClean="0"/>
              <a:t>1</a:t>
            </a:r>
            <a:r>
              <a:rPr lang="fr-CA" smtClean="0"/>
              <a:t> Duxbury, L. et C. Higgins. 2009. Principales constatations et recommandations de l'Enquête de Santé Canada sur le conflit entre le travail et la vie personnelle (2001). Santé Canada; Ottawa (Ontario) (</a:t>
            </a:r>
            <a:r>
              <a:rPr lang="fr-CA" u="sng" smtClean="0">
                <a:hlinkClick r:id="rId3"/>
              </a:rPr>
              <a:t>http://www.hc-sc.gc.ca/ewh-semt/pubs/occup-travail/balancing_six-equilibre_six/index-fra.php</a:t>
            </a:r>
            <a:r>
              <a:rPr lang="fr-CA" smtClean="0"/>
              <a:t>).</a:t>
            </a:r>
            <a:endParaRPr lang="en-CA" smtClean="0"/>
          </a:p>
          <a:p>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08054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2000" b="1">
                <a:solidFill>
                  <a:prstClr val="black"/>
                </a:solidFill>
              </a:rPr>
              <a:t>La santé des enfants du Canada : Un profil de l’ICSI </a:t>
            </a:r>
          </a:p>
          <a:p>
            <a:pPr eaLnBrk="1" fontAlgn="base" hangingPunct="1">
              <a:spcBef>
                <a:spcPts val="400"/>
              </a:spcBef>
              <a:spcAft>
                <a:spcPct val="0"/>
              </a:spcAft>
            </a:pPr>
            <a:r>
              <a:rPr lang="en-US" sz="1400">
                <a:solidFill>
                  <a:prstClr val="black"/>
                </a:solidFill>
                <a:latin typeface="Calibri" pitchFamily="34" charset="0"/>
              </a:rPr>
              <a:t>Module </a:t>
            </a:r>
            <a:r>
              <a:rPr lang="en-US" sz="1400">
                <a:solidFill>
                  <a:prstClr val="black"/>
                </a:solidFill>
              </a:rPr>
              <a:t>contextuel </a:t>
            </a:r>
            <a:endParaRPr lang="en-US" sz="1400">
              <a:solidFill>
                <a:prstClr val="black"/>
              </a:solidFill>
              <a:latin typeface="Calibri" pitchFamily="34" charset="0"/>
            </a:endParaRP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1600" b="1">
                <a:solidFill>
                  <a:prstClr val="white"/>
                </a:solidFill>
                <a:latin typeface="Calibri" pitchFamily="34" charset="0"/>
              </a:rPr>
              <a:t>La santé des enfants du Canada : Un profil de l’ICSI</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6372225" y="6381750"/>
            <a:ext cx="27003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en-US" sz="800">
                <a:solidFill>
                  <a:prstClr val="white"/>
                </a:solidFill>
              </a:rPr>
              <a:t>© 2012  </a:t>
            </a:r>
            <a:r>
              <a:rPr lang="fr-FR" sz="800">
                <a:solidFill>
                  <a:prstClr val="white"/>
                </a:solidFill>
              </a:rPr>
              <a:t>Institut canadien de la santé infantile</a:t>
            </a:r>
            <a:endParaRPr lang="en-US" sz="800">
              <a:solidFill>
                <a:prstClr val="white"/>
              </a:solidFill>
            </a:endParaRPr>
          </a:p>
        </p:txBody>
      </p:sp>
      <p:sp>
        <p:nvSpPr>
          <p:cNvPr id="1031" name="TextBox 12"/>
          <p:cNvSpPr txBox="1">
            <a:spLocks noChangeArrowheads="1"/>
          </p:cNvSpPr>
          <p:nvPr/>
        </p:nvSpPr>
        <p:spPr bwMode="auto">
          <a:xfrm>
            <a:off x="395288" y="6597650"/>
            <a:ext cx="86407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fr-FR" sz="900" i="1">
                <a:solidFill>
                  <a:prstClr val="white"/>
                </a:solidFill>
              </a:rPr>
              <a:t>La présente page n’est que l’une des sections du profil de l’ICSI. Pour d’autres données intéressantes sur les enfants et les jeunes, consultez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6225"/>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b="1">
                <a:solidFill>
                  <a:prstClr val="white"/>
                </a:solidFill>
              </a:rPr>
              <a:t>Section 2 – </a:t>
            </a:r>
            <a:r>
              <a:rPr lang="fr-FR" sz="1200" b="1">
                <a:solidFill>
                  <a:prstClr val="white"/>
                </a:solidFill>
              </a:rPr>
              <a:t>Vie familiale</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5996172"/>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Natalie Phillips\Desktop\Profile Launch\Family Life\JPEGs\Family_F 2.2.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341438"/>
            <a:ext cx="6575425" cy="403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6287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Words>
  <Application>Microsoft Office PowerPoint</Application>
  <PresentationFormat>On-screen Show (4:3)</PresentationFormat>
  <Paragraphs>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1</cp:revision>
  <dcterms:created xsi:type="dcterms:W3CDTF">2012-11-01T15:33:19Z</dcterms:created>
  <dcterms:modified xsi:type="dcterms:W3CDTF">2012-11-01T15:33:33Z</dcterms:modified>
</cp:coreProperties>
</file>