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8173" autoAdjust="0"/>
  </p:normalViewPr>
  <p:slideViewPr>
    <p:cSldViewPr>
      <p:cViewPr varScale="1">
        <p:scale>
          <a:sx n="19" d="100"/>
          <a:sy n="19" d="100"/>
        </p:scale>
        <p:origin x="-1656" y="-72"/>
      </p:cViewPr>
      <p:guideLst>
        <p:guide orient="horz" pos="2160"/>
        <p:guide pos="2880"/>
      </p:guideLst>
    </p:cSldViewPr>
  </p:slideViewPr>
  <p:notesTextViewPr>
    <p:cViewPr>
      <p:scale>
        <a:sx n="1" d="1"/>
        <a:sy n="1" d="1"/>
      </p:scale>
      <p:origin x="24" y="57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C93A4-9A45-4536-AA36-C0FA6CBFE2D9}"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652D58-4F5F-4EA3-938E-29CF1326BF07}" type="slidenum">
              <a:rPr lang="en-CA" smtClean="0"/>
              <a:t>‹#›</a:t>
            </a:fld>
            <a:endParaRPr lang="en-CA"/>
          </a:p>
        </p:txBody>
      </p:sp>
    </p:spTree>
    <p:extLst>
      <p:ext uri="{BB962C8B-B14F-4D97-AF65-F5344CB8AC3E}">
        <p14:creationId xmlns:p14="http://schemas.microsoft.com/office/powerpoint/2010/main" val="418669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Au Canada, le taux de fécondité des adolescents a diminué pour passer de 20,1 pour 1 000 naissances vivantes en 2000 à 14 en 2010. Le taux de fécondité des adolescents canadiens devrait diminuer encore davantage et passer sous le seuil des 10 pour 1 000 naissances vivantes d’ici 2020.</a:t>
            </a:r>
          </a:p>
          <a:p>
            <a:endParaRPr lang="fr-FR" dirty="0" smtClean="0"/>
          </a:p>
          <a:p>
            <a:r>
              <a:rPr lang="fr-FR" b="1" dirty="0" smtClean="0"/>
              <a:t>Conséquences</a:t>
            </a:r>
          </a:p>
          <a:p>
            <a:r>
              <a:rPr lang="fr-FR" dirty="0" smtClean="0"/>
              <a:t>Aux États-Unis, l’augmentation soudaine du taux de grossesse parmi les adolescentes s’explique par les changements raciaux et ethniques survenus dans la composition de la population, par l’augmentation de la pauvreté, la croissance de programmes d’éducation sexuelle prônant seulement l’abstinence aux dépens de programmes plus complets, ainsi que par le changement de </a:t>
            </a:r>
          </a:p>
          <a:p>
            <a:r>
              <a:rPr lang="fr-FR" dirty="0" smtClean="0"/>
              <a:t>perception et d’attitude du public à l’égard des adolescents et des grossesses non planifiées</a:t>
            </a:r>
            <a:r>
              <a:rPr lang="fr-FR" baseline="30000" dirty="0" smtClean="0"/>
              <a:t>1</a:t>
            </a:r>
            <a:r>
              <a:rPr lang="fr-FR" dirty="0" smtClean="0"/>
              <a:t>.</a:t>
            </a:r>
          </a:p>
          <a:p>
            <a:endParaRPr lang="fr-FR" dirty="0" smtClean="0"/>
          </a:p>
          <a:p>
            <a:r>
              <a:rPr lang="fr-FR" dirty="0" smtClean="0"/>
              <a:t>Le taux de grossesse chez les adolescentes a chuté au Canada de 36,9 % entre 1996 et 2006 (McKay et </a:t>
            </a:r>
            <a:r>
              <a:rPr lang="fr-FR" dirty="0" err="1" smtClean="0"/>
              <a:t>Barrett</a:t>
            </a:r>
            <a:r>
              <a:rPr lang="fr-FR" dirty="0" smtClean="0"/>
              <a:t>) et il devrait diminuer encore davantage. Ces données suggèrent que les jeunes femmes sont mieux informées et ont davantage accès à des méthodes contraceptives</a:t>
            </a:r>
            <a:r>
              <a:rPr lang="fr-FR" baseline="30000" dirty="0" smtClean="0"/>
              <a:t>2</a:t>
            </a:r>
            <a:r>
              <a:rPr lang="fr-FR" dirty="0" smtClean="0"/>
              <a:t>. </a:t>
            </a:r>
          </a:p>
          <a:p>
            <a:endParaRPr lang="fr-FR" baseline="30000" dirty="0" smtClean="0"/>
          </a:p>
          <a:p>
            <a:r>
              <a:rPr lang="fr-FR" baseline="30000" dirty="0" smtClean="0"/>
              <a:t>1</a:t>
            </a:r>
            <a:r>
              <a:rPr lang="fr-FR" dirty="0" smtClean="0"/>
              <a:t>Guttmacher Institute (2010). « U.S. </a:t>
            </a:r>
            <a:r>
              <a:rPr lang="fr-FR" dirty="0" err="1" smtClean="0"/>
              <a:t>Teenage</a:t>
            </a:r>
            <a:r>
              <a:rPr lang="fr-FR" dirty="0" smtClean="0"/>
              <a:t> </a:t>
            </a:r>
            <a:r>
              <a:rPr lang="fr-FR" dirty="0" err="1" smtClean="0"/>
              <a:t>Pregnancies</a:t>
            </a:r>
            <a:r>
              <a:rPr lang="fr-FR" dirty="0" smtClean="0"/>
              <a:t>, </a:t>
            </a:r>
            <a:r>
              <a:rPr lang="fr-FR" dirty="0" err="1" smtClean="0"/>
              <a:t>Births</a:t>
            </a:r>
            <a:r>
              <a:rPr lang="fr-FR" dirty="0" smtClean="0"/>
              <a:t> and Abortions : National and State Trends by Race and </a:t>
            </a:r>
            <a:r>
              <a:rPr lang="fr-FR" dirty="0" err="1" smtClean="0"/>
              <a:t>Ethnicity</a:t>
            </a:r>
            <a:r>
              <a:rPr lang="fr-FR" dirty="0" smtClean="0"/>
              <a:t> », disponible à : http://www.guttmacher.org/</a:t>
            </a:r>
          </a:p>
          <a:p>
            <a:r>
              <a:rPr lang="fr-FR" dirty="0" smtClean="0"/>
              <a:t>pubs/USTPtrends.pdf, Consulté la dernière fois le 29 juin 2012.</a:t>
            </a:r>
          </a:p>
          <a:p>
            <a:endParaRPr lang="fr-FR" baseline="30000" dirty="0" smtClean="0"/>
          </a:p>
          <a:p>
            <a:r>
              <a:rPr lang="fr-FR" baseline="30000" dirty="0" smtClean="0"/>
              <a:t>2</a:t>
            </a:r>
            <a:r>
              <a:rPr lang="fr-FR" dirty="0" smtClean="0"/>
              <a:t>McKay, A., </a:t>
            </a:r>
            <a:r>
              <a:rPr lang="fr-FR" dirty="0" err="1" smtClean="0"/>
              <a:t>Barrett</a:t>
            </a:r>
            <a:r>
              <a:rPr lang="fr-FR" dirty="0" smtClean="0"/>
              <a:t>, M., « Trends in </a:t>
            </a:r>
            <a:r>
              <a:rPr lang="fr-FR" dirty="0" err="1" smtClean="0"/>
              <a:t>Teen</a:t>
            </a:r>
            <a:r>
              <a:rPr lang="fr-FR" dirty="0" smtClean="0"/>
              <a:t> </a:t>
            </a:r>
            <a:r>
              <a:rPr lang="fr-FR" dirty="0" err="1" smtClean="0"/>
              <a:t>Pregnancy</a:t>
            </a:r>
            <a:r>
              <a:rPr lang="fr-FR" dirty="0" smtClean="0"/>
              <a:t> Rates </a:t>
            </a:r>
            <a:r>
              <a:rPr lang="fr-FR" dirty="0" err="1" smtClean="0"/>
              <a:t>from</a:t>
            </a:r>
            <a:r>
              <a:rPr lang="fr-FR" dirty="0" smtClean="0"/>
              <a:t> 1996-2006 : A </a:t>
            </a:r>
            <a:r>
              <a:rPr lang="fr-FR" dirty="0" err="1" smtClean="0"/>
              <a:t>Comparison</a:t>
            </a:r>
            <a:r>
              <a:rPr lang="fr-FR" dirty="0" smtClean="0"/>
              <a:t> of Canada, </a:t>
            </a:r>
            <a:r>
              <a:rPr lang="fr-FR" dirty="0" err="1" smtClean="0"/>
              <a:t>Sweden</a:t>
            </a:r>
            <a:r>
              <a:rPr lang="fr-FR" dirty="0" smtClean="0"/>
              <a:t>, U.S.A., and </a:t>
            </a:r>
            <a:r>
              <a:rPr lang="fr-FR" dirty="0" err="1" smtClean="0"/>
              <a:t>England</a:t>
            </a:r>
            <a:r>
              <a:rPr lang="fr-FR" dirty="0" smtClean="0"/>
              <a:t>/Wales », The Canadian Journal of </a:t>
            </a:r>
            <a:r>
              <a:rPr lang="fr-FR" dirty="0" err="1" smtClean="0"/>
              <a:t>Human</a:t>
            </a:r>
            <a:r>
              <a:rPr lang="fr-FR" dirty="0" smtClean="0"/>
              <a:t> </a:t>
            </a:r>
            <a:r>
              <a:rPr lang="fr-FR" dirty="0" err="1" smtClean="0"/>
              <a:t>Sexuality</a:t>
            </a:r>
            <a:r>
              <a:rPr lang="fr-FR" dirty="0" smtClean="0"/>
              <a:t>, vol. 19, no 1-2 (</a:t>
            </a:r>
            <a:r>
              <a:rPr lang="fr-FR" dirty="0" err="1" smtClean="0"/>
              <a:t>Sex</a:t>
            </a:r>
            <a:r>
              <a:rPr lang="fr-FR" dirty="0" smtClean="0"/>
              <a:t> Information and Education Council of Canada, Toronto, [SIECCAN], 2010), p. 43-52</a:t>
            </a:r>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165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31260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Natalie Phillips\Desktop\Profile Launch\International Comparisons\JPGS\International_F 5.4.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50919"/>
            <a:ext cx="6480720" cy="397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748655"/>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276</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3</cp:revision>
  <dcterms:created xsi:type="dcterms:W3CDTF">2013-05-01T01:55:33Z</dcterms:created>
  <dcterms:modified xsi:type="dcterms:W3CDTF">2013-05-01T18:01:27Z</dcterms:modified>
</cp:coreProperties>
</file>