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7732" autoAdjust="0"/>
  </p:normalViewPr>
  <p:slideViewPr>
    <p:cSldViewPr>
      <p:cViewPr varScale="1">
        <p:scale>
          <a:sx n="40" d="100"/>
          <a:sy n="40" d="100"/>
        </p:scale>
        <p:origin x="-691" y="-77"/>
      </p:cViewPr>
      <p:guideLst>
        <p:guide orient="horz" pos="2160"/>
        <p:guide pos="2880"/>
      </p:guideLst>
    </p:cSldViewPr>
  </p:slideViewPr>
  <p:notesTextViewPr>
    <p:cViewPr>
      <p:scale>
        <a:sx n="1" d="1"/>
        <a:sy n="1" d="1"/>
      </p:scale>
      <p:origin x="0" y="326"/>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B7CB85-2E08-425B-9006-FB6DE058E058}" type="datetimeFigureOut">
              <a:rPr lang="en-CA" smtClean="0"/>
              <a:t>01/05/2013</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CC6B69-F7F1-449D-B41A-8F0F252B7CAD}" type="slidenum">
              <a:rPr lang="en-CA" smtClean="0"/>
              <a:t>‹#›</a:t>
            </a:fld>
            <a:endParaRPr lang="en-CA"/>
          </a:p>
        </p:txBody>
      </p:sp>
    </p:spTree>
    <p:extLst>
      <p:ext uri="{BB962C8B-B14F-4D97-AF65-F5344CB8AC3E}">
        <p14:creationId xmlns:p14="http://schemas.microsoft.com/office/powerpoint/2010/main" val="31419897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FR" dirty="0" smtClean="0"/>
              <a:t>Parmi les pays du G8, le Canada se classe au cinquième rang derrière le Japon, l’Allemagne, la France et l’Italie en ce qui a trait au taux de mortalité des enfants de moins de 5 ans. Le taux est inférieur à celui des États-Unis et sensiblement plus bas que le taux de mortalité des enfants appartenant à ce groupe d’âge en Russie.</a:t>
            </a:r>
          </a:p>
          <a:p>
            <a:endParaRPr lang="fr-FR" dirty="0" smtClean="0"/>
          </a:p>
          <a:p>
            <a:r>
              <a:rPr lang="fr-FR" b="1" dirty="0" smtClean="0"/>
              <a:t>Conséquences</a:t>
            </a:r>
          </a:p>
          <a:p>
            <a:r>
              <a:rPr lang="fr-FR" dirty="0" smtClean="0"/>
              <a:t>Au Canada, beaucoup d’enfants de moins de cinq ans sont heureux et en bonne santé. Toutefois, pour certaines tranches de la population canadienne, il est difficile de prendre un bon départ dans la vie, et ce, à cause de certains obstacles et d’un dénuement économique et social.</a:t>
            </a:r>
            <a:endParaRPr lang="en-CA" smtClean="0"/>
          </a:p>
          <a:p>
            <a:endParaRPr lang="en-CA"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92922362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5F5F5"/>
        </a:solidFill>
        <a:effectLst/>
      </p:bgPr>
    </p:bg>
    <p:spTree>
      <p:nvGrpSpPr>
        <p:cNvPr id="1" name=""/>
        <p:cNvGrpSpPr/>
        <p:nvPr/>
      </p:nvGrpSpPr>
      <p:grpSpPr>
        <a:xfrm>
          <a:off x="0" y="0"/>
          <a:ext cx="0" cy="0"/>
          <a:chOff x="0" y="0"/>
          <a:chExt cx="0" cy="0"/>
        </a:xfrm>
      </p:grpSpPr>
      <p:sp>
        <p:nvSpPr>
          <p:cNvPr id="11" name="Rectangle 10"/>
          <p:cNvSpPr/>
          <p:nvPr/>
        </p:nvSpPr>
        <p:spPr>
          <a:xfrm>
            <a:off x="0" y="6237288"/>
            <a:ext cx="9144000" cy="620712"/>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1027" name="Picture 6" descr="CICH_circleonly.eps"/>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850" y="331788"/>
            <a:ext cx="64770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TextBox 7"/>
          <p:cNvSpPr txBox="1">
            <a:spLocks noChangeArrowheads="1"/>
          </p:cNvSpPr>
          <p:nvPr/>
        </p:nvSpPr>
        <p:spPr bwMode="auto">
          <a:xfrm>
            <a:off x="1116013" y="404813"/>
            <a:ext cx="7777162" cy="66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fontAlgn="base">
              <a:spcBef>
                <a:spcPct val="0"/>
              </a:spcBef>
              <a:spcAft>
                <a:spcPct val="0"/>
              </a:spcAft>
            </a:pPr>
            <a:r>
              <a:rPr lang="fr-FR" sz="2000" b="1">
                <a:solidFill>
                  <a:prstClr val="black"/>
                </a:solidFill>
              </a:rPr>
              <a:t>La santé des enfants du Canada : Un profil de l’ICSI </a:t>
            </a:r>
          </a:p>
          <a:p>
            <a:pPr fontAlgn="base">
              <a:spcBef>
                <a:spcPts val="400"/>
              </a:spcBef>
              <a:spcAft>
                <a:spcPct val="0"/>
              </a:spcAft>
            </a:pPr>
            <a:r>
              <a:rPr lang="en-US" sz="1400">
                <a:solidFill>
                  <a:prstClr val="black"/>
                </a:solidFill>
                <a:latin typeface="Calibri" pitchFamily="34" charset="0"/>
              </a:rPr>
              <a:t>Module </a:t>
            </a:r>
            <a:r>
              <a:rPr lang="en-US" sz="1400">
                <a:solidFill>
                  <a:prstClr val="black"/>
                </a:solidFill>
              </a:rPr>
              <a:t>contextuel </a:t>
            </a:r>
            <a:endParaRPr lang="en-US" sz="1400">
              <a:solidFill>
                <a:prstClr val="black"/>
              </a:solidFill>
              <a:latin typeface="Calibri" pitchFamily="34" charset="0"/>
            </a:endParaRPr>
          </a:p>
        </p:txBody>
      </p:sp>
      <p:sp>
        <p:nvSpPr>
          <p:cNvPr id="1029" name="TextBox 9"/>
          <p:cNvSpPr txBox="1">
            <a:spLocks noChangeArrowheads="1"/>
          </p:cNvSpPr>
          <p:nvPr/>
        </p:nvSpPr>
        <p:spPr bwMode="auto">
          <a:xfrm>
            <a:off x="539750" y="6308725"/>
            <a:ext cx="597693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fontAlgn="base">
              <a:spcBef>
                <a:spcPct val="0"/>
              </a:spcBef>
              <a:spcAft>
                <a:spcPct val="0"/>
              </a:spcAft>
            </a:pPr>
            <a:r>
              <a:rPr lang="fr-FR" sz="1600" b="1">
                <a:solidFill>
                  <a:prstClr val="white"/>
                </a:solidFill>
                <a:latin typeface="Calibri" pitchFamily="34" charset="0"/>
              </a:rPr>
              <a:t>La santé des enfants du Canada : Un profil de l’ICSI</a:t>
            </a:r>
            <a:endParaRPr lang="en-US" sz="1600">
              <a:solidFill>
                <a:prstClr val="white"/>
              </a:solidFill>
              <a:latin typeface="Calibri" pitchFamily="34" charset="0"/>
            </a:endParaRPr>
          </a:p>
        </p:txBody>
      </p:sp>
      <p:sp>
        <p:nvSpPr>
          <p:cNvPr id="1030" name="TextBox 11"/>
          <p:cNvSpPr txBox="1">
            <a:spLocks noChangeArrowheads="1"/>
          </p:cNvSpPr>
          <p:nvPr/>
        </p:nvSpPr>
        <p:spPr bwMode="auto">
          <a:xfrm>
            <a:off x="6372225" y="6381750"/>
            <a:ext cx="2700338"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fontAlgn="base">
              <a:spcBef>
                <a:spcPct val="0"/>
              </a:spcBef>
              <a:spcAft>
                <a:spcPct val="0"/>
              </a:spcAft>
            </a:pPr>
            <a:r>
              <a:rPr lang="en-US" sz="800">
                <a:solidFill>
                  <a:prstClr val="white"/>
                </a:solidFill>
              </a:rPr>
              <a:t>© 2013  </a:t>
            </a:r>
            <a:r>
              <a:rPr lang="fr-FR" sz="800">
                <a:solidFill>
                  <a:prstClr val="white"/>
                </a:solidFill>
              </a:rPr>
              <a:t>Institut canadien de la santé infantile</a:t>
            </a:r>
            <a:endParaRPr lang="en-US" sz="800">
              <a:solidFill>
                <a:prstClr val="white"/>
              </a:solidFill>
            </a:endParaRPr>
          </a:p>
        </p:txBody>
      </p:sp>
      <p:sp>
        <p:nvSpPr>
          <p:cNvPr id="1031" name="TextBox 12"/>
          <p:cNvSpPr txBox="1">
            <a:spLocks noChangeArrowheads="1"/>
          </p:cNvSpPr>
          <p:nvPr/>
        </p:nvSpPr>
        <p:spPr bwMode="auto">
          <a:xfrm>
            <a:off x="395288" y="6597650"/>
            <a:ext cx="8640762"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fontAlgn="base">
              <a:spcBef>
                <a:spcPct val="0"/>
              </a:spcBef>
              <a:spcAft>
                <a:spcPct val="0"/>
              </a:spcAft>
            </a:pPr>
            <a:r>
              <a:rPr lang="fr-FR" sz="900" i="1">
                <a:solidFill>
                  <a:prstClr val="white"/>
                </a:solidFill>
              </a:rPr>
              <a:t>La présente page n’est que l’une des sections du profil de l’ICSI. Pour d’autres données intéressantes sur les enfants et les jeunes, consultez  </a:t>
            </a:r>
            <a:r>
              <a:rPr lang="en-US" sz="900" b="1">
                <a:solidFill>
                  <a:prstClr val="white"/>
                </a:solidFill>
              </a:rPr>
              <a:t>http://profile.cich.ca/</a:t>
            </a:r>
            <a:endParaRPr lang="en-US" sz="900" b="1">
              <a:solidFill>
                <a:prstClr val="black"/>
              </a:solidFill>
            </a:endParaRPr>
          </a:p>
        </p:txBody>
      </p:sp>
      <p:pic>
        <p:nvPicPr>
          <p:cNvPr id="1032" name="Picture 13" descr="CICH_WTcircleonly.eps"/>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6700" y="6308725"/>
            <a:ext cx="2730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4"/>
          <p:cNvSpPr/>
          <p:nvPr userDrawn="1"/>
        </p:nvSpPr>
        <p:spPr>
          <a:xfrm>
            <a:off x="0" y="0"/>
            <a:ext cx="9144000" cy="215900"/>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1034" name="Picture 13" descr="Profile filmstrip.jpg"/>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0" y="5405438"/>
            <a:ext cx="91440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5" name="TextBox 15"/>
          <p:cNvSpPr txBox="1">
            <a:spLocks noChangeArrowheads="1"/>
          </p:cNvSpPr>
          <p:nvPr userDrawn="1"/>
        </p:nvSpPr>
        <p:spPr bwMode="auto">
          <a:xfrm>
            <a:off x="2916238" y="765175"/>
            <a:ext cx="5976937" cy="276225"/>
          </a:xfrm>
          <a:prstGeom prst="rect">
            <a:avLst/>
          </a:prstGeom>
          <a:solidFill>
            <a:srgbClr val="1E335E"/>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fontAlgn="base">
              <a:spcBef>
                <a:spcPct val="0"/>
              </a:spcBef>
              <a:spcAft>
                <a:spcPct val="0"/>
              </a:spcAft>
            </a:pPr>
            <a:r>
              <a:rPr lang="en-US" sz="1200" b="1">
                <a:solidFill>
                  <a:prstClr val="white"/>
                </a:solidFill>
              </a:rPr>
              <a:t>Section 5 – Comparaisons internationales</a:t>
            </a:r>
            <a:endParaRPr lang="en-US" sz="1200">
              <a:solidFill>
                <a:prstClr val="white"/>
              </a:solidFill>
            </a:endParaRPr>
          </a:p>
        </p:txBody>
      </p:sp>
      <p:cxnSp>
        <p:nvCxnSpPr>
          <p:cNvPr id="17" name="Straight Connector 16"/>
          <p:cNvCxnSpPr/>
          <p:nvPr userDrawn="1"/>
        </p:nvCxnSpPr>
        <p:spPr>
          <a:xfrm flipH="1">
            <a:off x="323850" y="1268413"/>
            <a:ext cx="8569325"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65923967"/>
      </p:ext>
    </p:extLst>
  </p:cSld>
  <p:clrMap bg1="lt1" tx1="dk1" bg2="lt2" tx2="dk2" accent1="accent1" accent2="accent2" accent3="accent3" accent4="accent4" accent5="accent5" accent6="accent6" hlink="hlink" folHlink="folHlink"/>
  <p:sldLayoutIdLst>
    <p:sldLayoutId id="2147483661" r:id="rId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a:defRPr>
      </a:lvl2pPr>
      <a:lvl3pPr algn="ctr" rtl="0" eaLnBrk="0" fontAlgn="base" hangingPunct="0">
        <a:spcBef>
          <a:spcPct val="0"/>
        </a:spcBef>
        <a:spcAft>
          <a:spcPct val="0"/>
        </a:spcAft>
        <a:defRPr sz="4400">
          <a:solidFill>
            <a:schemeClr val="tx1"/>
          </a:solidFill>
          <a:latin typeface="Calibri"/>
        </a:defRPr>
      </a:lvl3pPr>
      <a:lvl4pPr algn="ctr" rtl="0" eaLnBrk="0" fontAlgn="base" hangingPunct="0">
        <a:spcBef>
          <a:spcPct val="0"/>
        </a:spcBef>
        <a:spcAft>
          <a:spcPct val="0"/>
        </a:spcAft>
        <a:defRPr sz="4400">
          <a:solidFill>
            <a:schemeClr val="tx1"/>
          </a:solidFill>
          <a:latin typeface="Calibri"/>
        </a:defRPr>
      </a:lvl4pPr>
      <a:lvl5pPr algn="ctr" rtl="0" eaLnBrk="0" fontAlgn="base" hangingPunct="0">
        <a:spcBef>
          <a:spcPct val="0"/>
        </a:spcBef>
        <a:spcAft>
          <a:spcPct val="0"/>
        </a:spcAft>
        <a:defRPr sz="4400">
          <a:solidFill>
            <a:schemeClr val="tx1"/>
          </a:solidFill>
          <a:latin typeface="Calibri"/>
        </a:defRPr>
      </a:lvl5pPr>
      <a:lvl6pPr marL="457200" algn="ctr" rtl="0" fontAlgn="base">
        <a:spcBef>
          <a:spcPct val="0"/>
        </a:spcBef>
        <a:spcAft>
          <a:spcPct val="0"/>
        </a:spcAft>
        <a:defRPr sz="4400">
          <a:solidFill>
            <a:schemeClr val="tx1"/>
          </a:solidFill>
          <a:latin typeface="Calibri"/>
        </a:defRPr>
      </a:lvl6pPr>
      <a:lvl7pPr marL="914400" algn="ctr" rtl="0" fontAlgn="base">
        <a:spcBef>
          <a:spcPct val="0"/>
        </a:spcBef>
        <a:spcAft>
          <a:spcPct val="0"/>
        </a:spcAft>
        <a:defRPr sz="4400">
          <a:solidFill>
            <a:schemeClr val="tx1"/>
          </a:solidFill>
          <a:latin typeface="Calibri"/>
        </a:defRPr>
      </a:lvl7pPr>
      <a:lvl8pPr marL="1371600" algn="ctr" rtl="0" fontAlgn="base">
        <a:spcBef>
          <a:spcPct val="0"/>
        </a:spcBef>
        <a:spcAft>
          <a:spcPct val="0"/>
        </a:spcAft>
        <a:defRPr sz="4400">
          <a:solidFill>
            <a:schemeClr val="tx1"/>
          </a:solidFill>
          <a:latin typeface="Calibri"/>
        </a:defRPr>
      </a:lvl8pPr>
      <a:lvl9pPr marL="1828800" algn="ctr" rtl="0" fontAlgn="base">
        <a:spcBef>
          <a:spcPct val="0"/>
        </a:spcBef>
        <a:spcAft>
          <a:spcPct val="0"/>
        </a:spcAft>
        <a:defRPr sz="4400">
          <a:solidFill>
            <a:schemeClr val="tx1"/>
          </a:solidFill>
          <a:latin typeface="Calibri"/>
        </a:defRPr>
      </a:lvl9pPr>
    </p:titleStyle>
    <p:bodyStyle>
      <a:lvl1pPr marL="342900" indent="-342900" algn="l" rtl="0" eaLnBrk="0" fontAlgn="base" hangingPunct="0">
        <a:spcBef>
          <a:spcPct val="20000"/>
        </a:spcBef>
        <a:spcAft>
          <a:spcPct val="0"/>
        </a:spcAft>
        <a:buFont typeface="Arial" charset="0"/>
        <a:buChar char="•"/>
        <a:defRPr sz="10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Users\Natalie Phillips\Desktop\Profile Launch\International Comparisons\JPGS\International_F 5.3.7.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9632" y="1326908"/>
            <a:ext cx="6552728" cy="40463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1334090"/>
      </p:ext>
    </p:extLst>
  </p:cSld>
  <p:clrMapOvr>
    <a:masterClrMapping/>
  </p:clrMapOvr>
</p:sld>
</file>

<file path=ppt/theme/theme1.xml><?xml version="1.0" encoding="utf-8"?>
<a:theme xmlns:a="http://schemas.openxmlformats.org/drawingml/2006/main" name="CICH Profile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TotalTime>
  <Words>122</Words>
  <Application>Microsoft Office PowerPoint</Application>
  <PresentationFormat>On-screen Show (4:3)</PresentationFormat>
  <Paragraphs>4</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CICH Profile Template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Meghan Marcotte</dc:creator>
  <cp:lastModifiedBy>Meghan Marcotte</cp:lastModifiedBy>
  <cp:revision>2</cp:revision>
  <dcterms:created xsi:type="dcterms:W3CDTF">2013-05-01T01:55:37Z</dcterms:created>
  <dcterms:modified xsi:type="dcterms:W3CDTF">2013-05-01T17:36:45Z</dcterms:modified>
</cp:coreProperties>
</file>