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1501" autoAdjust="0"/>
  </p:normalViewPr>
  <p:slideViewPr>
    <p:cSldViewPr>
      <p:cViewPr varScale="1">
        <p:scale>
          <a:sx n="29" d="100"/>
          <a:sy n="29" d="100"/>
        </p:scale>
        <p:origin x="-1003"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415B59-FB79-4CFB-A463-DE1BF63DC50F}" type="datetimeFigureOut">
              <a:rPr lang="en-CA" smtClean="0"/>
              <a:t>01/05/2013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2237-1EC3-4888-A31C-3979FB6EC24B}" type="slidenum">
              <a:rPr lang="en-CA" smtClean="0"/>
              <a:t>‹#›</a:t>
            </a:fld>
            <a:endParaRPr lang="en-CA"/>
          </a:p>
        </p:txBody>
      </p:sp>
    </p:spTree>
    <p:extLst>
      <p:ext uri="{BB962C8B-B14F-4D97-AF65-F5344CB8AC3E}">
        <p14:creationId xmlns:p14="http://schemas.microsoft.com/office/powerpoint/2010/main" val="3861630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dirty="0" smtClean="0"/>
              <a:t>De 1995 à 2011, à l’échelle mondiale, les inégalités entre les sexes étaient moindres. Au fil du temps, la valeur d’indice du Canada s’est légèrement améliorée, pour passer de 0,168 à 0,140. Par contre, aux États-Unis, les inégalités entre les sexes se sont accusées de 1995 à 2011.</a:t>
            </a:r>
          </a:p>
          <a:p>
            <a:endParaRPr lang="fr-FR" dirty="0" smtClean="0"/>
          </a:p>
          <a:p>
            <a:r>
              <a:rPr lang="fr-FR" b="1" dirty="0" smtClean="0"/>
              <a:t>Conséquences</a:t>
            </a:r>
          </a:p>
          <a:p>
            <a:r>
              <a:rPr lang="fr-FR" dirty="0" smtClean="0"/>
              <a:t>Bien que les femmes participent davantage au marché du travail, elles continuent de gagner moins que les hommes au Canada. Étant donné que la majorité des familles monoparentales sont dirigées par des femmes, il est problématique que les femmes gagnent toujours moins que les hommes.</a:t>
            </a:r>
          </a:p>
          <a:p>
            <a:endParaRPr lang="fr-FR" dirty="0" smtClean="0"/>
          </a:p>
          <a:p>
            <a:r>
              <a:rPr lang="fr-FR" dirty="0" smtClean="0"/>
              <a:t>Les femmes chefs de familles sont également moins susceptibles de trouver un travail que les mères de familles biparentales. En 2009, 68,9 % des femmes chefs de famille ayant des enfants de moins de 16 ans à charge avaient un emploi, contre 73,8 % des mères de familles biparentales.</a:t>
            </a:r>
            <a:r>
              <a:rPr lang="fr-FR" baseline="30000" dirty="0" smtClean="0"/>
              <a:t>1</a:t>
            </a:r>
          </a:p>
          <a:p>
            <a:r>
              <a:rPr lang="fr-FR" baseline="30000" dirty="0" smtClean="0"/>
              <a:t> </a:t>
            </a:r>
          </a:p>
          <a:p>
            <a:pPr marL="0" marR="0" indent="0" algn="l" defTabSz="914400" rtl="0" eaLnBrk="0" fontAlgn="base" latinLnBrk="0" hangingPunct="0">
              <a:lnSpc>
                <a:spcPct val="100000"/>
              </a:lnSpc>
              <a:spcBef>
                <a:spcPct val="30000"/>
              </a:spcBef>
              <a:spcAft>
                <a:spcPct val="0"/>
              </a:spcAft>
              <a:buClrTx/>
              <a:buSzTx/>
              <a:buFontTx/>
              <a:buNone/>
              <a:tabLst/>
              <a:defRPr/>
            </a:pPr>
            <a:endParaRPr lang="fr-FR" baseline="300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fr-FR" baseline="30000" dirty="0" smtClean="0"/>
              <a:t>1</a:t>
            </a:r>
            <a:r>
              <a:rPr lang="fr-FR" dirty="0" smtClean="0"/>
              <a:t>Ferrao, V. (2010). « Femmes au Canada : Rapport statistique fondé sur le sexe – Travail rémunéré», disponible à : http://www.statcan.gc.ca/pub/89-503-x/2010001/article/11387-fra.pdf, consulté la dernière fois le 29 juin 2012</a:t>
            </a:r>
            <a:endParaRPr lang="en-CA" smtClean="0"/>
          </a:p>
          <a:p>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63951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extBox 7"/>
          <p:cNvSpPr txBox="1">
            <a:spLocks noChangeArrowheads="1"/>
          </p:cNvSpPr>
          <p:nvPr/>
        </p:nvSpPr>
        <p:spPr bwMode="auto">
          <a:xfrm>
            <a:off x="1116013" y="404813"/>
            <a:ext cx="7777162"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fr-FR" sz="2000" b="1">
                <a:solidFill>
                  <a:prstClr val="black"/>
                </a:solidFill>
              </a:rPr>
              <a:t>La santé des enfants du Canada : Un profil de l’ICSI </a:t>
            </a:r>
          </a:p>
          <a:p>
            <a:pPr fontAlgn="base">
              <a:spcBef>
                <a:spcPts val="400"/>
              </a:spcBef>
              <a:spcAft>
                <a:spcPct val="0"/>
              </a:spcAft>
            </a:pPr>
            <a:r>
              <a:rPr lang="en-US" sz="1400">
                <a:solidFill>
                  <a:prstClr val="black"/>
                </a:solidFill>
                <a:latin typeface="Calibri" pitchFamily="34" charset="0"/>
              </a:rPr>
              <a:t>Module </a:t>
            </a:r>
            <a:r>
              <a:rPr lang="en-US" sz="1400">
                <a:solidFill>
                  <a:prstClr val="black"/>
                </a:solidFill>
              </a:rPr>
              <a:t>contextuel </a:t>
            </a:r>
            <a:endParaRPr lang="en-US" sz="1400">
              <a:solidFill>
                <a:prstClr val="black"/>
              </a:solidFill>
              <a:latin typeface="Calibri" pitchFamily="34" charset="0"/>
            </a:endParaRPr>
          </a:p>
        </p:txBody>
      </p:sp>
      <p:sp>
        <p:nvSpPr>
          <p:cNvPr id="1029" name="TextBox 9"/>
          <p:cNvSpPr txBox="1">
            <a:spLocks noChangeArrowheads="1"/>
          </p:cNvSpPr>
          <p:nvPr/>
        </p:nvSpPr>
        <p:spPr bwMode="auto">
          <a:xfrm>
            <a:off x="539750" y="6308725"/>
            <a:ext cx="5976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fr-FR" sz="1600" b="1">
                <a:solidFill>
                  <a:prstClr val="white"/>
                </a:solidFill>
                <a:latin typeface="Calibri" pitchFamily="34" charset="0"/>
              </a:rPr>
              <a:t>La santé des enfants du Canada : Un profil de l’ICSI</a:t>
            </a:r>
            <a:endParaRPr lang="en-US" sz="1600">
              <a:solidFill>
                <a:prstClr val="white"/>
              </a:solidFill>
              <a:latin typeface="Calibri" pitchFamily="34" charset="0"/>
            </a:endParaRPr>
          </a:p>
        </p:txBody>
      </p:sp>
      <p:sp>
        <p:nvSpPr>
          <p:cNvPr id="1030" name="TextBox 11"/>
          <p:cNvSpPr txBox="1">
            <a:spLocks noChangeArrowheads="1"/>
          </p:cNvSpPr>
          <p:nvPr/>
        </p:nvSpPr>
        <p:spPr bwMode="auto">
          <a:xfrm>
            <a:off x="6372225" y="6381750"/>
            <a:ext cx="27003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sz="800">
                <a:solidFill>
                  <a:prstClr val="white"/>
                </a:solidFill>
              </a:rPr>
              <a:t>© 2013  </a:t>
            </a:r>
            <a:r>
              <a:rPr lang="fr-FR" sz="800">
                <a:solidFill>
                  <a:prstClr val="white"/>
                </a:solidFill>
              </a:rPr>
              <a:t>Institut canadien de la santé infantile</a:t>
            </a:r>
            <a:endParaRPr lang="en-US" sz="800">
              <a:solidFill>
                <a:prstClr val="white"/>
              </a:solidFill>
            </a:endParaRPr>
          </a:p>
        </p:txBody>
      </p:sp>
      <p:sp>
        <p:nvSpPr>
          <p:cNvPr id="1031" name="TextBox 12"/>
          <p:cNvSpPr txBox="1">
            <a:spLocks noChangeArrowheads="1"/>
          </p:cNvSpPr>
          <p:nvPr/>
        </p:nvSpPr>
        <p:spPr bwMode="auto">
          <a:xfrm>
            <a:off x="395288" y="6597650"/>
            <a:ext cx="86407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fr-FR" sz="900" i="1">
                <a:solidFill>
                  <a:prstClr val="white"/>
                </a:solidFill>
              </a:rPr>
              <a:t>La présente page n’est que l’une des sections du profil de l’ICSI. Pour d’autres données intéressantes sur les enfants et les jeunes, consultez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Box 15"/>
          <p:cNvSpPr txBox="1">
            <a:spLocks noChangeArrowheads="1"/>
          </p:cNvSpPr>
          <p:nvPr userDrawn="1"/>
        </p:nvSpPr>
        <p:spPr bwMode="auto">
          <a:xfrm>
            <a:off x="2916238" y="765175"/>
            <a:ext cx="5976937" cy="276225"/>
          </a:xfrm>
          <a:prstGeom prst="rect">
            <a:avLst/>
          </a:prstGeom>
          <a:solidFill>
            <a:srgbClr val="1E335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en-US" sz="1200" b="1">
                <a:solidFill>
                  <a:prstClr val="white"/>
                </a:solidFill>
              </a:rPr>
              <a:t>Section 5 – Comparaisons internationales</a:t>
            </a:r>
            <a:endParaRPr lang="en-US" sz="1200">
              <a:solidFill>
                <a:prstClr val="white"/>
              </a:solidFill>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8310941"/>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Natalie Phillips\Desktop\Profile Launch\International Comparisons\JPGS\International_F 5.2.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338356"/>
            <a:ext cx="6552728" cy="40463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1697028"/>
      </p:ext>
    </p:extLst>
  </p:cSld>
  <p:clrMapOvr>
    <a:masterClrMapping/>
  </p:clrMapOvr>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197</Words>
  <Application>Microsoft Office PowerPoint</Application>
  <PresentationFormat>On-screen Show (4:3)</PresentationFormat>
  <Paragraphs>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Meghan Marcotte</dc:creator>
  <cp:lastModifiedBy>Meghan Marcotte</cp:lastModifiedBy>
  <cp:revision>2</cp:revision>
  <dcterms:created xsi:type="dcterms:W3CDTF">2013-05-01T01:55:37Z</dcterms:created>
  <dcterms:modified xsi:type="dcterms:W3CDTF">2013-05-01T17:35:57Z</dcterms:modified>
</cp:coreProperties>
</file>