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811" autoAdjust="0"/>
  </p:normalViewPr>
  <p:slideViewPr>
    <p:cSldViewPr>
      <p:cViewPr varScale="1">
        <p:scale>
          <a:sx n="49" d="100"/>
          <a:sy n="49" d="100"/>
        </p:scale>
        <p:origin x="-1800"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72FB3B-19E2-4ABE-886C-253C52BF826D}" type="datetimeFigureOut">
              <a:rPr lang="en-CA" smtClean="0"/>
              <a:t>13/11/2012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C900C1-AD8A-4BBF-8AD2-F156A937110D}" type="slidenum">
              <a:rPr lang="en-CA" smtClean="0"/>
              <a:t>‹#›</a:t>
            </a:fld>
            <a:endParaRPr lang="en-CA"/>
          </a:p>
        </p:txBody>
      </p:sp>
    </p:spTree>
    <p:extLst>
      <p:ext uri="{BB962C8B-B14F-4D97-AF65-F5344CB8AC3E}">
        <p14:creationId xmlns:p14="http://schemas.microsoft.com/office/powerpoint/2010/main" val="2681585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0" kern="1200" dirty="0" smtClean="0">
                <a:solidFill>
                  <a:schemeClr val="tx1"/>
                </a:solidFill>
                <a:effectLst/>
                <a:latin typeface="+mn-lt"/>
                <a:ea typeface="+mn-ea"/>
                <a:cs typeface="+mn-cs"/>
              </a:rPr>
              <a:t>Le nombre d’immigrants reçus au Canada chaque année évolue selon les projections de la croissance démographique.</a:t>
            </a:r>
            <a:br>
              <a:rPr lang="fr-CA" sz="1200" b="0" kern="1200" dirty="0" smtClean="0">
                <a:solidFill>
                  <a:schemeClr val="tx1"/>
                </a:solidFill>
                <a:effectLst/>
                <a:latin typeface="+mn-lt"/>
                <a:ea typeface="+mn-ea"/>
                <a:cs typeface="+mn-cs"/>
              </a:rPr>
            </a:br>
            <a:endParaRPr lang="en-CA" sz="1200" b="1" kern="1200" dirty="0" smtClean="0">
              <a:solidFill>
                <a:schemeClr val="tx1"/>
              </a:solidFill>
              <a:effectLst/>
              <a:latin typeface="+mn-lt"/>
              <a:ea typeface="+mn-ea"/>
              <a:cs typeface="+mn-cs"/>
            </a:endParaRPr>
          </a:p>
          <a:p>
            <a:r>
              <a:rPr lang="fr-CA" sz="1200" b="0" kern="1200" dirty="0" smtClean="0">
                <a:solidFill>
                  <a:schemeClr val="tx1"/>
                </a:solidFill>
                <a:effectLst/>
                <a:latin typeface="+mn-lt"/>
                <a:ea typeface="+mn-ea"/>
                <a:cs typeface="+mn-cs"/>
              </a:rPr>
              <a:t>Dans son plan d’immigration 2009, Citoyenneté et Immigration Canada formule plusieurs hypothèses d’immigration. Selon l’hypothèse faible, en 2035-2036, 244 800 personnes immigreront au Canada; 333 600 personnes immigreront selon l’hypothèse moyenne, et 435 100 selon l’hypothèse forte.</a:t>
            </a:r>
            <a:br>
              <a:rPr lang="fr-CA" sz="1200" b="0" kern="1200" dirty="0" smtClean="0">
                <a:solidFill>
                  <a:schemeClr val="tx1"/>
                </a:solidFill>
                <a:effectLst/>
                <a:latin typeface="+mn-lt"/>
                <a:ea typeface="+mn-ea"/>
                <a:cs typeface="+mn-cs"/>
              </a:rPr>
            </a:br>
            <a:endParaRPr lang="en-CA" sz="1200" b="1" kern="1200" dirty="0" smtClean="0">
              <a:solidFill>
                <a:schemeClr val="tx1"/>
              </a:solidFill>
              <a:effectLst/>
              <a:latin typeface="+mn-lt"/>
              <a:ea typeface="+mn-ea"/>
              <a:cs typeface="+mn-cs"/>
            </a:endParaRPr>
          </a:p>
          <a:p>
            <a:r>
              <a:rPr lang="fr-CA" sz="1200" b="0" kern="1200" dirty="0" smtClean="0">
                <a:solidFill>
                  <a:schemeClr val="tx1"/>
                </a:solidFill>
                <a:effectLst/>
                <a:latin typeface="+mn-lt"/>
                <a:ea typeface="+mn-ea"/>
                <a:cs typeface="+mn-cs"/>
              </a:rPr>
              <a:t>Dans chacun des trois scénarios, environ la moitié de tous les immigrants s’installeraient en Ontario, moins d’un cinquième en Colombie-Britannique, environ un huitième au Québec et près d’un dixième en Alberta. Le reste des immigrants seraient éparpillés un peu partout au pays.</a:t>
            </a:r>
            <a:endParaRPr lang="en-CA"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baseline="30000" dirty="0" smtClean="0">
                <a:solidFill>
                  <a:schemeClr val="tx1"/>
                </a:solidFill>
                <a:effectLst/>
                <a:latin typeface="+mn-lt"/>
                <a:ea typeface="+mn-ea"/>
                <a:cs typeface="+mn-cs"/>
              </a:rPr>
              <a:t>1</a:t>
            </a:r>
            <a:r>
              <a:rPr lang="fr-CA" sz="1200" kern="1200" dirty="0" smtClean="0">
                <a:solidFill>
                  <a:schemeClr val="tx1"/>
                </a:solidFill>
                <a:effectLst/>
                <a:latin typeface="+mn-lt"/>
                <a:ea typeface="+mn-ea"/>
                <a:cs typeface="+mn-cs"/>
              </a:rPr>
              <a:t>Statistique Canada. </a:t>
            </a:r>
            <a:r>
              <a:rPr lang="fr-CA" sz="1200" i="1" kern="1200" dirty="0" smtClean="0">
                <a:solidFill>
                  <a:schemeClr val="tx1"/>
                </a:solidFill>
                <a:effectLst/>
                <a:latin typeface="+mn-lt"/>
                <a:ea typeface="+mn-ea"/>
                <a:cs typeface="+mn-cs"/>
              </a:rPr>
              <a:t>Projections démographiques pour le Canada, les provinces et les territoires.</a:t>
            </a:r>
            <a:r>
              <a:rPr lang="fr-CA" sz="1200" kern="1200" dirty="0" smtClean="0">
                <a:solidFill>
                  <a:schemeClr val="tx1"/>
                </a:solidFill>
                <a:effectLst/>
                <a:latin typeface="+mn-lt"/>
                <a:ea typeface="+mn-ea"/>
                <a:cs typeface="+mn-cs"/>
              </a:rPr>
              <a:t> Catalogue n</a:t>
            </a:r>
            <a:r>
              <a:rPr lang="fr-CA" sz="1200" kern="1200" baseline="30000" dirty="0" smtClean="0">
                <a:solidFill>
                  <a:schemeClr val="tx1"/>
                </a:solidFill>
                <a:effectLst/>
                <a:latin typeface="+mn-lt"/>
                <a:ea typeface="+mn-ea"/>
                <a:cs typeface="+mn-cs"/>
              </a:rPr>
              <a:t>o</a:t>
            </a:r>
            <a:r>
              <a:rPr lang="fr-CA" sz="1200" kern="1200" dirty="0" smtClean="0">
                <a:solidFill>
                  <a:schemeClr val="tx1"/>
                </a:solidFill>
                <a:effectLst/>
                <a:latin typeface="+mn-lt"/>
                <a:ea typeface="+mn-ea"/>
                <a:cs typeface="+mn-cs"/>
              </a:rPr>
              <a:t> 91‑520‑X. Statistique Canada, Ottawa</a:t>
            </a:r>
          </a:p>
          <a:p>
            <a:endParaRPr lang="fr-CA" sz="120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Signification</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croissance de la population canadienne dépend davantage de l’immigration que du taux de natalité. Pour planifier efficacement en matière de main-d’œuvre, de logement, d’éducation et de soins de santé, il est nécessaire d’envisager plusieurs scénarios d'immigration. Il est également crucial de savoir à quel endroit les immigrants sont les plus susceptibles de s’installer. Les tendances actuelles montrent que, jusqu’en 2036, l’Ontario va être la province de premier choix pour les nouveaux immigrants, suivie par les provinces de l’Ouest et le Québec. Toutefois, de plus en plus de nouveaux immigrants envisagent de vivre dans les Prairies</a:t>
            </a:r>
            <a:r>
              <a:rPr lang="fr-CA" sz="1200" kern="1200" baseline="30000" dirty="0" smtClean="0">
                <a:solidFill>
                  <a:schemeClr val="tx1"/>
                </a:solidFill>
                <a:effectLst/>
                <a:latin typeface="+mn-lt"/>
                <a:ea typeface="+mn-ea"/>
                <a:cs typeface="+mn-cs"/>
              </a:rPr>
              <a:t>1</a:t>
            </a:r>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baseline="30000" dirty="0" smtClean="0">
                <a:solidFill>
                  <a:schemeClr val="tx1"/>
                </a:solidFill>
                <a:effectLst/>
                <a:latin typeface="+mn-lt"/>
                <a:ea typeface="+mn-ea"/>
                <a:cs typeface="+mn-cs"/>
              </a:rPr>
              <a:t>1</a:t>
            </a:r>
            <a:r>
              <a:rPr lang="fr-CA" sz="1200" kern="1200" dirty="0" smtClean="0">
                <a:solidFill>
                  <a:schemeClr val="tx1"/>
                </a:solidFill>
                <a:effectLst/>
                <a:latin typeface="+mn-lt"/>
                <a:ea typeface="+mn-ea"/>
                <a:cs typeface="+mn-cs"/>
              </a:rPr>
              <a:t>Statistique Canada. </a:t>
            </a:r>
            <a:r>
              <a:rPr lang="fr-CA" sz="1200" i="1" kern="1200" dirty="0" smtClean="0">
                <a:solidFill>
                  <a:schemeClr val="tx1"/>
                </a:solidFill>
                <a:effectLst/>
                <a:latin typeface="+mn-lt"/>
                <a:ea typeface="+mn-ea"/>
                <a:cs typeface="+mn-cs"/>
              </a:rPr>
              <a:t>Projections démographiques pour le Canada, les provinces et les territoires.</a:t>
            </a:r>
            <a:r>
              <a:rPr lang="fr-CA" sz="1200" kern="1200" dirty="0" smtClean="0">
                <a:solidFill>
                  <a:schemeClr val="tx1"/>
                </a:solidFill>
                <a:effectLst/>
                <a:latin typeface="+mn-lt"/>
                <a:ea typeface="+mn-ea"/>
                <a:cs typeface="+mn-cs"/>
              </a:rPr>
              <a:t> Catalogue n</a:t>
            </a:r>
            <a:r>
              <a:rPr lang="fr-CA" sz="1200" kern="1200" baseline="30000" dirty="0" smtClean="0">
                <a:solidFill>
                  <a:schemeClr val="tx1"/>
                </a:solidFill>
                <a:effectLst/>
                <a:latin typeface="+mn-lt"/>
                <a:ea typeface="+mn-ea"/>
                <a:cs typeface="+mn-cs"/>
              </a:rPr>
              <a:t>o</a:t>
            </a:r>
            <a:r>
              <a:rPr lang="fr-CA" sz="1200" kern="1200" dirty="0" smtClean="0">
                <a:solidFill>
                  <a:schemeClr val="tx1"/>
                </a:solidFill>
                <a:effectLst/>
                <a:latin typeface="+mn-lt"/>
                <a:ea typeface="+mn-ea"/>
                <a:cs typeface="+mn-cs"/>
              </a:rPr>
              <a:t> 91-520-X. Statistique Canada, Ottawa.</a:t>
            </a:r>
            <a:endParaRPr lang="en-CA" sz="1200" kern="1200" smtClean="0">
              <a:solidFill>
                <a:schemeClr val="tx1"/>
              </a:solidFill>
              <a:effectLst/>
              <a:latin typeface="+mn-lt"/>
              <a:ea typeface="+mn-ea"/>
              <a:cs typeface="+mn-cs"/>
            </a:endParaRPr>
          </a:p>
          <a:p>
            <a:endParaRPr lang="en-CA"/>
          </a:p>
        </p:txBody>
      </p:sp>
      <p:sp>
        <p:nvSpPr>
          <p:cNvPr id="4" name="Slide Number Placeholder 3"/>
          <p:cNvSpPr>
            <a:spLocks noGrp="1"/>
          </p:cNvSpPr>
          <p:nvPr>
            <p:ph type="sldNum" sz="quarter" idx="10"/>
          </p:nvPr>
        </p:nvSpPr>
        <p:spPr/>
        <p:txBody>
          <a:bodyPr/>
          <a:lstStyle/>
          <a:p>
            <a:fld id="{F8C900C1-AD8A-4BBF-8AD2-F156A937110D}" type="slidenum">
              <a:rPr lang="en-CA" smtClean="0"/>
              <a:t>1</a:t>
            </a:fld>
            <a:endParaRPr lang="en-CA"/>
          </a:p>
        </p:txBody>
      </p:sp>
    </p:spTree>
    <p:extLst>
      <p:ext uri="{BB962C8B-B14F-4D97-AF65-F5344CB8AC3E}">
        <p14:creationId xmlns:p14="http://schemas.microsoft.com/office/powerpoint/2010/main" val="1698188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0261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2012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1 – </a:t>
            </a:r>
            <a:r>
              <a:rPr lang="fr-FR" sz="1200" b="1">
                <a:solidFill>
                  <a:prstClr val="white"/>
                </a:solidFill>
                <a:latin typeface="Arial" charset="0"/>
              </a:rPr>
              <a:t>Les enfants et les jeunes du Canada</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9314581"/>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TheC&amp;YofC_F 1.5.2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43013" y="1341438"/>
            <a:ext cx="6657975" cy="3998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2180374"/>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Words>
  <Application>Microsoft Office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cp:revision>
  <dcterms:created xsi:type="dcterms:W3CDTF">2012-10-29T19:08:31Z</dcterms:created>
  <dcterms:modified xsi:type="dcterms:W3CDTF">2012-11-13T23:17:03Z</dcterms:modified>
</cp:coreProperties>
</file>