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1275" autoAdjust="0"/>
  </p:normalViewPr>
  <p:slideViewPr>
    <p:cSldViewPr>
      <p:cViewPr varScale="1">
        <p:scale>
          <a:sx n="48" d="100"/>
          <a:sy n="48" d="100"/>
        </p:scale>
        <p:origin x="-182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62ECD9-C537-40F8-B0F5-CA62A00C73F3}" type="datetimeFigureOut">
              <a:rPr lang="en-CA" smtClean="0"/>
              <a:t>13/11/2012</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B66048-EE86-464B-8D7F-8068475AA45A}" type="slidenum">
              <a:rPr lang="en-CA" smtClean="0"/>
              <a:t>‹#›</a:t>
            </a:fld>
            <a:endParaRPr lang="en-CA"/>
          </a:p>
        </p:txBody>
      </p:sp>
    </p:spTree>
    <p:extLst>
      <p:ext uri="{BB962C8B-B14F-4D97-AF65-F5344CB8AC3E}">
        <p14:creationId xmlns:p14="http://schemas.microsoft.com/office/powerpoint/2010/main" val="25941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200" b="0" kern="1200" dirty="0" smtClean="0">
                <a:solidFill>
                  <a:schemeClr val="tx1"/>
                </a:solidFill>
                <a:effectLst/>
                <a:latin typeface="+mn-lt"/>
                <a:ea typeface="+mn-ea"/>
                <a:cs typeface="+mn-cs"/>
              </a:rPr>
              <a:t>Les premières langues non officielles parlées à la maison par les enfants et les jeunes varient considérablement d’une province et d’un territoire à l’autre. En 2006, les trois premières langues non officielles parlées à la maison par les enfants et les jeunes de moins de 25 ans en Colombie-Britannique étaient le pendjabi, le cantonais et le chinois (non précisé). Au Québec, c’était l’espagnol, l’arabe et l’italien. Au Manitoba, les trois langues étaient l’allemand, le cri et le tagalog, tandis qu’en Saskatchewan, c’était le cri, le </a:t>
            </a:r>
            <a:r>
              <a:rPr lang="fr-CA" sz="1200" b="0" kern="1200" dirty="0" err="1" smtClean="0">
                <a:solidFill>
                  <a:schemeClr val="tx1"/>
                </a:solidFill>
                <a:effectLst/>
                <a:latin typeface="+mn-lt"/>
                <a:ea typeface="+mn-ea"/>
                <a:cs typeface="+mn-cs"/>
              </a:rPr>
              <a:t>déné</a:t>
            </a:r>
            <a:r>
              <a:rPr lang="fr-CA" sz="1200" b="0" kern="1200" dirty="0" smtClean="0">
                <a:solidFill>
                  <a:schemeClr val="tx1"/>
                </a:solidFill>
                <a:effectLst/>
                <a:latin typeface="+mn-lt"/>
                <a:ea typeface="+mn-ea"/>
                <a:cs typeface="+mn-cs"/>
              </a:rPr>
              <a:t> et l’allemand.</a:t>
            </a:r>
            <a:endParaRPr lang="en-CA" sz="1200" b="1" kern="1200" smtClean="0">
              <a:solidFill>
                <a:schemeClr val="tx1"/>
              </a:solidFill>
              <a:effectLst/>
              <a:latin typeface="+mn-lt"/>
              <a:ea typeface="+mn-ea"/>
              <a:cs typeface="+mn-cs"/>
            </a:endParaRPr>
          </a:p>
          <a:p>
            <a:endParaRPr lang="en-CA"/>
          </a:p>
        </p:txBody>
      </p:sp>
      <p:sp>
        <p:nvSpPr>
          <p:cNvPr id="4" name="Slide Number Placeholder 3"/>
          <p:cNvSpPr>
            <a:spLocks noGrp="1"/>
          </p:cNvSpPr>
          <p:nvPr>
            <p:ph type="sldNum" sz="quarter" idx="10"/>
          </p:nvPr>
        </p:nvSpPr>
        <p:spPr/>
        <p:txBody>
          <a:bodyPr/>
          <a:lstStyle/>
          <a:p>
            <a:fld id="{34B66048-EE86-464B-8D7F-8068475AA45A}" type="slidenum">
              <a:rPr lang="en-CA" smtClean="0"/>
              <a:t>1</a:t>
            </a:fld>
            <a:endParaRPr lang="en-CA"/>
          </a:p>
        </p:txBody>
      </p:sp>
    </p:spTree>
    <p:extLst>
      <p:ext uri="{BB962C8B-B14F-4D97-AF65-F5344CB8AC3E}">
        <p14:creationId xmlns:p14="http://schemas.microsoft.com/office/powerpoint/2010/main" val="33866031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70906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5F5F5"/>
        </a:solidFill>
        <a:effectLst/>
      </p:bgPr>
    </p:bg>
    <p:spTree>
      <p:nvGrpSpPr>
        <p:cNvPr id="1" name=""/>
        <p:cNvGrpSpPr/>
        <p:nvPr/>
      </p:nvGrpSpPr>
      <p:grpSpPr>
        <a:xfrm>
          <a:off x="0" y="0"/>
          <a:ext cx="0" cy="0"/>
          <a:chOff x="0" y="0"/>
          <a:chExt cx="0" cy="0"/>
        </a:xfrm>
      </p:grpSpPr>
      <p:sp>
        <p:nvSpPr>
          <p:cNvPr id="11" name="Rectangle 10"/>
          <p:cNvSpPr/>
          <p:nvPr/>
        </p:nvSpPr>
        <p:spPr>
          <a:xfrm>
            <a:off x="0" y="6237288"/>
            <a:ext cx="9144000" cy="620712"/>
          </a:xfrm>
          <a:prstGeom prst="rect">
            <a:avLst/>
          </a:prstGeom>
          <a:solidFill>
            <a:srgbClr val="1E335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1027" name="Picture 6" descr="CICH_circleonly.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850" y="331788"/>
            <a:ext cx="6477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1116013" y="404813"/>
            <a:ext cx="7777162" cy="666750"/>
          </a:xfrm>
          <a:prstGeom prst="rect">
            <a:avLst/>
          </a:prstGeom>
          <a:noFill/>
        </p:spPr>
        <p:txBody>
          <a:bodyPr>
            <a:spAutoFit/>
          </a:bodyPr>
          <a:lstStyle/>
          <a:p>
            <a:pPr>
              <a:defRPr/>
            </a:pPr>
            <a:r>
              <a:rPr lang="fr-FR" sz="2000" b="1">
                <a:solidFill>
                  <a:prstClr val="black"/>
                </a:solidFill>
                <a:latin typeface="Arial" charset="0"/>
              </a:rPr>
              <a:t>La santé des enfants du Canada : Un profil de l’ICSI </a:t>
            </a:r>
          </a:p>
          <a:p>
            <a:pPr>
              <a:spcBef>
                <a:spcPts val="400"/>
              </a:spcBef>
              <a:defRPr/>
            </a:pPr>
            <a:r>
              <a:rPr lang="en-US" sz="1400">
                <a:solidFill>
                  <a:prstClr val="black"/>
                </a:solidFill>
              </a:rPr>
              <a:t>Module </a:t>
            </a:r>
            <a:r>
              <a:rPr lang="en-US" sz="1400">
                <a:solidFill>
                  <a:prstClr val="black"/>
                </a:solidFill>
                <a:latin typeface="Arial" charset="0"/>
              </a:rPr>
              <a:t>contextuel </a:t>
            </a:r>
            <a:endParaRPr lang="en-US" sz="1400">
              <a:solidFill>
                <a:prstClr val="black"/>
              </a:solidFill>
            </a:endParaRPr>
          </a:p>
        </p:txBody>
      </p:sp>
      <p:sp>
        <p:nvSpPr>
          <p:cNvPr id="10" name="TextBox 9"/>
          <p:cNvSpPr txBox="1"/>
          <p:nvPr/>
        </p:nvSpPr>
        <p:spPr>
          <a:xfrm>
            <a:off x="539750" y="6308725"/>
            <a:ext cx="5976938" cy="338138"/>
          </a:xfrm>
          <a:prstGeom prst="rect">
            <a:avLst/>
          </a:prstGeom>
          <a:noFill/>
        </p:spPr>
        <p:txBody>
          <a:bodyPr>
            <a:spAutoFit/>
          </a:bodyPr>
          <a:lstStyle/>
          <a:p>
            <a:pPr>
              <a:defRPr/>
            </a:pPr>
            <a:r>
              <a:rPr lang="fr-FR" sz="1600" b="1">
                <a:solidFill>
                  <a:prstClr val="white"/>
                </a:solidFill>
              </a:rPr>
              <a:t>La santé des enfants du Canada : Un profil de l’ICSI</a:t>
            </a:r>
            <a:endParaRPr lang="en-US" sz="1600">
              <a:solidFill>
                <a:prstClr val="white"/>
              </a:solidFill>
            </a:endParaRPr>
          </a:p>
        </p:txBody>
      </p:sp>
      <p:sp>
        <p:nvSpPr>
          <p:cNvPr id="12" name="TextBox 11"/>
          <p:cNvSpPr txBox="1"/>
          <p:nvPr/>
        </p:nvSpPr>
        <p:spPr>
          <a:xfrm>
            <a:off x="6372225" y="6381750"/>
            <a:ext cx="2700338" cy="215900"/>
          </a:xfrm>
          <a:prstGeom prst="rect">
            <a:avLst/>
          </a:prstGeom>
          <a:noFill/>
        </p:spPr>
        <p:txBody>
          <a:bodyPr>
            <a:spAutoFit/>
          </a:bodyPr>
          <a:lstStyle/>
          <a:p>
            <a:pPr algn="r">
              <a:defRPr/>
            </a:pPr>
            <a:r>
              <a:rPr lang="en-US" sz="800">
                <a:solidFill>
                  <a:prstClr val="white"/>
                </a:solidFill>
                <a:latin typeface="Arial" charset="0"/>
              </a:rPr>
              <a:t>© 2012  </a:t>
            </a:r>
            <a:r>
              <a:rPr lang="fr-FR" sz="800">
                <a:solidFill>
                  <a:prstClr val="white"/>
                </a:solidFill>
                <a:latin typeface="Arial" charset="0"/>
              </a:rPr>
              <a:t>Institut canadien de la santé infantile</a:t>
            </a:r>
            <a:endParaRPr lang="en-US" sz="800">
              <a:solidFill>
                <a:prstClr val="white"/>
              </a:solidFill>
              <a:latin typeface="Arial" charset="0"/>
            </a:endParaRPr>
          </a:p>
        </p:txBody>
      </p:sp>
      <p:sp>
        <p:nvSpPr>
          <p:cNvPr id="13" name="TextBox 12"/>
          <p:cNvSpPr txBox="1"/>
          <p:nvPr/>
        </p:nvSpPr>
        <p:spPr>
          <a:xfrm>
            <a:off x="395288" y="6597650"/>
            <a:ext cx="8640762" cy="230188"/>
          </a:xfrm>
          <a:prstGeom prst="rect">
            <a:avLst/>
          </a:prstGeom>
          <a:noFill/>
        </p:spPr>
        <p:txBody>
          <a:bodyPr>
            <a:spAutoFit/>
          </a:bodyPr>
          <a:lstStyle/>
          <a:p>
            <a:pPr algn="r" fontAlgn="base">
              <a:spcBef>
                <a:spcPct val="0"/>
              </a:spcBef>
              <a:spcAft>
                <a:spcPct val="0"/>
              </a:spcAft>
              <a:defRPr/>
            </a:pPr>
            <a:r>
              <a:rPr lang="fr-FR" sz="900" i="1">
                <a:solidFill>
                  <a:prstClr val="white"/>
                </a:solidFill>
                <a:latin typeface="Arial" charset="0"/>
              </a:rPr>
              <a:t>La présente page n’est que l’une des sections du profil de l’ICSI. Pour d’autres données intéressantes sur les enfants et les jeunes, consultez  </a:t>
            </a:r>
            <a:r>
              <a:rPr lang="en-US" sz="900" b="1">
                <a:solidFill>
                  <a:prstClr val="white"/>
                </a:solidFill>
                <a:latin typeface="Arial" charset="0"/>
              </a:rPr>
              <a:t>http://profile.cich.ca/</a:t>
            </a:r>
            <a:endParaRPr lang="en-US" sz="900" b="1">
              <a:solidFill>
                <a:prstClr val="black"/>
              </a:solidFill>
              <a:latin typeface="Arial" charset="0"/>
            </a:endParaRPr>
          </a:p>
        </p:txBody>
      </p:sp>
      <p:pic>
        <p:nvPicPr>
          <p:cNvPr id="1032" name="Picture 13" descr="CICH_WTcircleonly.eps"/>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6700" y="6308725"/>
            <a:ext cx="2730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4"/>
          <p:cNvSpPr/>
          <p:nvPr userDrawn="1"/>
        </p:nvSpPr>
        <p:spPr>
          <a:xfrm>
            <a:off x="0" y="0"/>
            <a:ext cx="9144000" cy="215900"/>
          </a:xfrm>
          <a:prstGeom prst="rect">
            <a:avLst/>
          </a:prstGeom>
          <a:solidFill>
            <a:srgbClr val="1E335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1034" name="Picture 13" descr="Profile filmstrip.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0" y="5405438"/>
            <a:ext cx="91440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15"/>
          <p:cNvSpPr txBox="1"/>
          <p:nvPr userDrawn="1"/>
        </p:nvSpPr>
        <p:spPr>
          <a:xfrm>
            <a:off x="2916238" y="765175"/>
            <a:ext cx="5976937" cy="276225"/>
          </a:xfrm>
          <a:prstGeom prst="rect">
            <a:avLst/>
          </a:prstGeom>
          <a:solidFill>
            <a:srgbClr val="1E335E"/>
          </a:solidFill>
        </p:spPr>
        <p:txBody>
          <a:bodyPr>
            <a:spAutoFit/>
          </a:bodyPr>
          <a:lstStyle/>
          <a:p>
            <a:pPr fontAlgn="base">
              <a:spcBef>
                <a:spcPct val="0"/>
              </a:spcBef>
              <a:spcAft>
                <a:spcPct val="0"/>
              </a:spcAft>
              <a:defRPr/>
            </a:pPr>
            <a:r>
              <a:rPr lang="en-US" sz="1200" b="1">
                <a:solidFill>
                  <a:prstClr val="white"/>
                </a:solidFill>
                <a:latin typeface="Arial" pitchFamily="34" charset="0"/>
              </a:rPr>
              <a:t>Section 1 – </a:t>
            </a:r>
            <a:r>
              <a:rPr lang="fr-FR" sz="1200" b="1">
                <a:solidFill>
                  <a:prstClr val="white"/>
                </a:solidFill>
                <a:latin typeface="Arial" charset="0"/>
              </a:rPr>
              <a:t>Les enfants et les jeunes du Canada</a:t>
            </a:r>
            <a:endParaRPr lang="en-US" sz="1200">
              <a:solidFill>
                <a:prstClr val="white"/>
              </a:solidFill>
              <a:latin typeface="Arial" pitchFamily="34" charset="0"/>
            </a:endParaRPr>
          </a:p>
        </p:txBody>
      </p:sp>
      <p:cxnSp>
        <p:nvCxnSpPr>
          <p:cNvPr id="17" name="Straight Connector 16"/>
          <p:cNvCxnSpPr/>
          <p:nvPr userDrawn="1"/>
        </p:nvCxnSpPr>
        <p:spPr>
          <a:xfrm flipH="1">
            <a:off x="323850" y="1268413"/>
            <a:ext cx="8569325"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1005786"/>
      </p:ext>
    </p:extLst>
  </p:cSld>
  <p:clrMap bg1="lt1" tx1="dk1" bg2="lt2" tx2="dk2" accent1="accent1" accent2="accent2" accent3="accent3" accent4="accent4" accent5="accent5" accent6="accent6" hlink="hlink" folHlink="folHlink"/>
  <p:sldLayoutIdLst>
    <p:sldLayoutId id="2147483661"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a:defRPr>
      </a:lvl2pPr>
      <a:lvl3pPr algn="ctr" rtl="0" eaLnBrk="0" fontAlgn="base" hangingPunct="0">
        <a:spcBef>
          <a:spcPct val="0"/>
        </a:spcBef>
        <a:spcAft>
          <a:spcPct val="0"/>
        </a:spcAft>
        <a:defRPr sz="4400">
          <a:solidFill>
            <a:schemeClr val="tx1"/>
          </a:solidFill>
          <a:latin typeface="Calibri"/>
        </a:defRPr>
      </a:lvl3pPr>
      <a:lvl4pPr algn="ctr" rtl="0" eaLnBrk="0" fontAlgn="base" hangingPunct="0">
        <a:spcBef>
          <a:spcPct val="0"/>
        </a:spcBef>
        <a:spcAft>
          <a:spcPct val="0"/>
        </a:spcAft>
        <a:defRPr sz="4400">
          <a:solidFill>
            <a:schemeClr val="tx1"/>
          </a:solidFill>
          <a:latin typeface="Calibri"/>
        </a:defRPr>
      </a:lvl4pPr>
      <a:lvl5pPr algn="ctr" rtl="0" eaLnBrk="0" fontAlgn="base" hangingPunct="0">
        <a:spcBef>
          <a:spcPct val="0"/>
        </a:spcBef>
        <a:spcAft>
          <a:spcPct val="0"/>
        </a:spcAft>
        <a:defRPr sz="4400">
          <a:solidFill>
            <a:schemeClr val="tx1"/>
          </a:solidFill>
          <a:latin typeface="Calibri"/>
        </a:defRPr>
      </a:lvl5pPr>
      <a:lvl6pPr marL="457200" algn="ctr" rtl="0" fontAlgn="base">
        <a:spcBef>
          <a:spcPct val="0"/>
        </a:spcBef>
        <a:spcAft>
          <a:spcPct val="0"/>
        </a:spcAft>
        <a:defRPr sz="4400">
          <a:solidFill>
            <a:schemeClr val="tx1"/>
          </a:solidFill>
          <a:latin typeface="Calibri"/>
        </a:defRPr>
      </a:lvl6pPr>
      <a:lvl7pPr marL="914400" algn="ctr" rtl="0" fontAlgn="base">
        <a:spcBef>
          <a:spcPct val="0"/>
        </a:spcBef>
        <a:spcAft>
          <a:spcPct val="0"/>
        </a:spcAft>
        <a:defRPr sz="4400">
          <a:solidFill>
            <a:schemeClr val="tx1"/>
          </a:solidFill>
          <a:latin typeface="Calibri"/>
        </a:defRPr>
      </a:lvl7pPr>
      <a:lvl8pPr marL="1371600" algn="ctr" rtl="0" fontAlgn="base">
        <a:spcBef>
          <a:spcPct val="0"/>
        </a:spcBef>
        <a:spcAft>
          <a:spcPct val="0"/>
        </a:spcAft>
        <a:defRPr sz="4400">
          <a:solidFill>
            <a:schemeClr val="tx1"/>
          </a:solidFill>
          <a:latin typeface="Calibri"/>
        </a:defRPr>
      </a:lvl8pPr>
      <a:lvl9pPr marL="1828800" algn="ctr" rtl="0" fontAlgn="base">
        <a:spcBef>
          <a:spcPct val="0"/>
        </a:spcBef>
        <a:spcAft>
          <a:spcPct val="0"/>
        </a:spcAft>
        <a:defRPr sz="4400">
          <a:solidFill>
            <a:schemeClr val="tx1"/>
          </a:solidFill>
          <a:latin typeface="Calibri"/>
        </a:defRPr>
      </a:lvl9pPr>
    </p:titleStyle>
    <p:bodyStyle>
      <a:lvl1pPr marL="342900" indent="-342900" algn="l" rtl="0" eaLnBrk="0" fontAlgn="base" hangingPunct="0">
        <a:spcBef>
          <a:spcPct val="20000"/>
        </a:spcBef>
        <a:spcAft>
          <a:spcPct val="0"/>
        </a:spcAft>
        <a:buFont typeface="Arial" charset="0"/>
        <a:buChar char="•"/>
        <a:defRPr sz="10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1" descr="TheC&amp;YofC_F 1.4.2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331913" y="1341438"/>
            <a:ext cx="6480175" cy="403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03863041"/>
      </p:ext>
    </p:extLst>
  </p:cSld>
  <p:clrMapOvr>
    <a:masterClrMapping/>
  </p:clrMapOvr>
</p:sld>
</file>

<file path=ppt/theme/theme1.xml><?xml version="1.0" encoding="utf-8"?>
<a:theme xmlns:a="http://schemas.openxmlformats.org/drawingml/2006/main" name="CICH Profile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103</Words>
  <Application>Microsoft Office PowerPoint</Application>
  <PresentationFormat>On-screen Show (4:3)</PresentationFormat>
  <Paragraphs>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CICH Profile Template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Natalie Phillips</dc:creator>
  <cp:lastModifiedBy>Natalie Phillips</cp:lastModifiedBy>
  <cp:revision>2</cp:revision>
  <dcterms:created xsi:type="dcterms:W3CDTF">2012-10-29T19:07:12Z</dcterms:created>
  <dcterms:modified xsi:type="dcterms:W3CDTF">2012-11-13T23:15:31Z</dcterms:modified>
</cp:coreProperties>
</file>