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275" autoAdjust="0"/>
  </p:normalViewPr>
  <p:slideViewPr>
    <p:cSldViewPr>
      <p:cViewPr varScale="1">
        <p:scale>
          <a:sx n="48" d="100"/>
          <a:sy n="48" d="100"/>
        </p:scale>
        <p:origin x="-182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9EE3F2-283C-4A11-8F17-0713FD06B427}" type="datetimeFigureOut">
              <a:rPr lang="en-CA" smtClean="0"/>
              <a:t>13/11/2012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611CB8-7147-45B2-9F55-9BD4A7DA0159}" type="slidenum">
              <a:rPr lang="en-CA" smtClean="0"/>
              <a:t>‹#›</a:t>
            </a:fld>
            <a:endParaRPr lang="en-CA"/>
          </a:p>
        </p:txBody>
      </p:sp>
    </p:spTree>
    <p:extLst>
      <p:ext uri="{BB962C8B-B14F-4D97-AF65-F5344CB8AC3E}">
        <p14:creationId xmlns:p14="http://schemas.microsoft.com/office/powerpoint/2010/main" val="3237376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Au Canada, environ 60 langues autochtones sont parlées. Selon le Recensement de 2006, 18 % de tous les enfants et jeunes des Premières Nations de 2 à 24 ans avaient une langue maternelle autochtone. Ceci était plus marqué parmi les enfants et les jeunes ayant le statut et vivant dans des réserves. Dans les réserves, 38 % des jeunes de 15 à 24 ans ayant le statut de Premières Nations parlaient une langue maternelle autochtone, tout comme 34 % des enfants de 6 à 14 ans et 36 % des jeunes enfants de 2 à 5 ans. Parmi les jeunes vivant hors réserve, seulement 9 % des jeunes de 15 à 24 ans, 5 % des enfants de 6 à 14 ans et 6 % des enfants de 2 à 5 ans avaient une langue maternelle autochtone. Les enfants et les jeunes n’ayant pas le statut de Premières Nations et vivant hors réserve étaient les moins susceptibles de parler une langue maternelle autochtone, puisque seulement 1 % des jeunes de moins de 25 ans ont déclaré parler une langue maternelle autochtone.</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r>
              <a:rPr lang="fr-CA" sz="1200" i="1" kern="1200" dirty="0" smtClean="0">
                <a:solidFill>
                  <a:schemeClr val="tx1"/>
                </a:solidFill>
                <a:effectLst/>
                <a:latin typeface="+mn-lt"/>
                <a:ea typeface="+mn-ea"/>
                <a:cs typeface="+mn-cs"/>
              </a:rPr>
              <a:t>Les langues autochtones incarnent notre rapport unique au Créateur, nos attitudes, nos croyances, nos valeurs, et la conception fondamentale de ce qui est vrai. Nos langues représentent la pierre angulaire de notre identité en tant que Peuple. Sans nos langues, nos cultures ne peuvent survivre. »</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Vers la justice linguistique pour les Premières Nations, Assemblée des Premières Nations : Principes pour la revitalisation des langues des Premières Nations, septembre 1990</a:t>
            </a:r>
          </a:p>
          <a:p>
            <a:pPr lvl="0"/>
            <a:endParaRPr lang="fr-CA" sz="1200"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Signification</a:t>
            </a:r>
            <a:endParaRPr lang="en-CA" sz="1200" kern="1200" dirty="0" smtClean="0">
              <a:solidFill>
                <a:schemeClr val="tx1"/>
              </a:solidFill>
              <a:effectLst/>
              <a:latin typeface="+mn-lt"/>
              <a:ea typeface="+mn-ea"/>
              <a:cs typeface="+mn-cs"/>
            </a:endParaRPr>
          </a:p>
          <a:p>
            <a:r>
              <a:rPr lang="fr-CA" sz="1200" b="1" i="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fr-CA" sz="1200" i="1" kern="1200" dirty="0" smtClean="0">
                <a:solidFill>
                  <a:schemeClr val="tx1"/>
                </a:solidFill>
                <a:effectLst/>
                <a:latin typeface="+mn-lt"/>
                <a:ea typeface="+mn-ea"/>
                <a:cs typeface="+mn-cs"/>
              </a:rPr>
              <a:t>La disparition de ces langues entraînerait celle de la conception du monde particulière aux autochtones, de leur sagesse ancestrale et de leur façon de vivre.</a:t>
            </a:r>
            <a:endParaRPr lang="en-CA" sz="1200" kern="1200" dirty="0" smtClean="0">
              <a:solidFill>
                <a:schemeClr val="tx1"/>
              </a:solidFill>
              <a:effectLst/>
              <a:latin typeface="+mn-lt"/>
              <a:ea typeface="+mn-ea"/>
              <a:cs typeface="+mn-cs"/>
            </a:endParaRPr>
          </a:p>
          <a:p>
            <a:r>
              <a:rPr lang="fr-CA" sz="1200" i="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Rapport de la Commission royale sur les peuples autochtones, 1996</a:t>
            </a:r>
            <a:endParaRPr lang="en-CA" sz="1200" kern="1200" smtClean="0">
              <a:solidFill>
                <a:schemeClr val="tx1"/>
              </a:solidFill>
              <a:effectLst/>
              <a:latin typeface="+mn-lt"/>
              <a:ea typeface="+mn-ea"/>
              <a:cs typeface="+mn-cs"/>
            </a:endParaRPr>
          </a:p>
          <a:p>
            <a:endParaRPr lang="en-CA"/>
          </a:p>
        </p:txBody>
      </p:sp>
      <p:sp>
        <p:nvSpPr>
          <p:cNvPr id="4" name="Slide Number Placeholder 3"/>
          <p:cNvSpPr>
            <a:spLocks noGrp="1"/>
          </p:cNvSpPr>
          <p:nvPr>
            <p:ph type="sldNum" sz="quarter" idx="10"/>
          </p:nvPr>
        </p:nvSpPr>
        <p:spPr/>
        <p:txBody>
          <a:bodyPr/>
          <a:lstStyle/>
          <a:p>
            <a:fld id="{ED611CB8-7147-45B2-9F55-9BD4A7DA0159}" type="slidenum">
              <a:rPr lang="en-CA" smtClean="0"/>
              <a:t>1</a:t>
            </a:fld>
            <a:endParaRPr lang="en-CA"/>
          </a:p>
        </p:txBody>
      </p:sp>
    </p:spTree>
    <p:extLst>
      <p:ext uri="{BB962C8B-B14F-4D97-AF65-F5344CB8AC3E}">
        <p14:creationId xmlns:p14="http://schemas.microsoft.com/office/powerpoint/2010/main" val="824086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60750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5F5"/>
        </a:solidFill>
        <a:effectLst/>
      </p:bgPr>
    </p:bg>
    <p:spTree>
      <p:nvGrpSpPr>
        <p:cNvPr id="1" name=""/>
        <p:cNvGrpSpPr/>
        <p:nvPr/>
      </p:nvGrpSpPr>
      <p:grpSpPr>
        <a:xfrm>
          <a:off x="0" y="0"/>
          <a:ext cx="0" cy="0"/>
          <a:chOff x="0" y="0"/>
          <a:chExt cx="0" cy="0"/>
        </a:xfrm>
      </p:grpSpPr>
      <p:sp>
        <p:nvSpPr>
          <p:cNvPr id="11" name="Rectangle 10"/>
          <p:cNvSpPr/>
          <p:nvPr/>
        </p:nvSpPr>
        <p:spPr>
          <a:xfrm>
            <a:off x="0" y="6237288"/>
            <a:ext cx="9144000" cy="620712"/>
          </a:xfrm>
          <a:prstGeom prst="rect">
            <a:avLst/>
          </a:prstGeom>
          <a:solidFill>
            <a:srgbClr val="1E33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27" name="Picture 6" descr="CICH_circleonly.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850" y="331788"/>
            <a:ext cx="6477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116013" y="404813"/>
            <a:ext cx="7777162" cy="666750"/>
          </a:xfrm>
          <a:prstGeom prst="rect">
            <a:avLst/>
          </a:prstGeom>
          <a:noFill/>
        </p:spPr>
        <p:txBody>
          <a:bodyPr>
            <a:spAutoFit/>
          </a:bodyPr>
          <a:lstStyle/>
          <a:p>
            <a:pPr>
              <a:defRPr/>
            </a:pPr>
            <a:r>
              <a:rPr lang="fr-FR" sz="2000" b="1">
                <a:solidFill>
                  <a:prstClr val="black"/>
                </a:solidFill>
                <a:latin typeface="Arial" charset="0"/>
              </a:rPr>
              <a:t>La santé des enfants du Canada : Un profil de l’ICSI </a:t>
            </a:r>
          </a:p>
          <a:p>
            <a:pPr>
              <a:spcBef>
                <a:spcPts val="400"/>
              </a:spcBef>
              <a:defRPr/>
            </a:pPr>
            <a:r>
              <a:rPr lang="en-US" sz="1400">
                <a:solidFill>
                  <a:prstClr val="black"/>
                </a:solidFill>
              </a:rPr>
              <a:t>Module </a:t>
            </a:r>
            <a:r>
              <a:rPr lang="en-US" sz="1400">
                <a:solidFill>
                  <a:prstClr val="black"/>
                </a:solidFill>
                <a:latin typeface="Arial" charset="0"/>
              </a:rPr>
              <a:t>contextuel </a:t>
            </a:r>
            <a:endParaRPr lang="en-US" sz="1400">
              <a:solidFill>
                <a:prstClr val="black"/>
              </a:solidFill>
            </a:endParaRPr>
          </a:p>
        </p:txBody>
      </p:sp>
      <p:sp>
        <p:nvSpPr>
          <p:cNvPr id="10" name="TextBox 9"/>
          <p:cNvSpPr txBox="1"/>
          <p:nvPr/>
        </p:nvSpPr>
        <p:spPr>
          <a:xfrm>
            <a:off x="539750" y="6308725"/>
            <a:ext cx="5976938" cy="338138"/>
          </a:xfrm>
          <a:prstGeom prst="rect">
            <a:avLst/>
          </a:prstGeom>
          <a:noFill/>
        </p:spPr>
        <p:txBody>
          <a:bodyPr>
            <a:spAutoFit/>
          </a:bodyPr>
          <a:lstStyle/>
          <a:p>
            <a:pPr>
              <a:defRPr/>
            </a:pPr>
            <a:r>
              <a:rPr lang="fr-FR" sz="1600" b="1">
                <a:solidFill>
                  <a:prstClr val="white"/>
                </a:solidFill>
              </a:rPr>
              <a:t>La santé des enfants du Canada : Un profil de l’ICSI</a:t>
            </a:r>
            <a:endParaRPr lang="en-US" sz="1600">
              <a:solidFill>
                <a:prstClr val="white"/>
              </a:solidFill>
            </a:endParaRPr>
          </a:p>
        </p:txBody>
      </p:sp>
      <p:sp>
        <p:nvSpPr>
          <p:cNvPr id="12" name="TextBox 11"/>
          <p:cNvSpPr txBox="1"/>
          <p:nvPr/>
        </p:nvSpPr>
        <p:spPr>
          <a:xfrm>
            <a:off x="6372225" y="6381750"/>
            <a:ext cx="2700338" cy="215900"/>
          </a:xfrm>
          <a:prstGeom prst="rect">
            <a:avLst/>
          </a:prstGeom>
          <a:noFill/>
        </p:spPr>
        <p:txBody>
          <a:bodyPr>
            <a:spAutoFit/>
          </a:bodyPr>
          <a:lstStyle/>
          <a:p>
            <a:pPr algn="r">
              <a:defRPr/>
            </a:pPr>
            <a:r>
              <a:rPr lang="en-US" sz="800">
                <a:solidFill>
                  <a:prstClr val="white"/>
                </a:solidFill>
                <a:latin typeface="Arial" charset="0"/>
              </a:rPr>
              <a:t>© 2012  </a:t>
            </a:r>
            <a:r>
              <a:rPr lang="fr-FR" sz="800">
                <a:solidFill>
                  <a:prstClr val="white"/>
                </a:solidFill>
                <a:latin typeface="Arial" charset="0"/>
              </a:rPr>
              <a:t>Institut canadien de la santé infantile</a:t>
            </a:r>
            <a:endParaRPr lang="en-US" sz="800">
              <a:solidFill>
                <a:prstClr val="white"/>
              </a:solidFill>
              <a:latin typeface="Arial" charset="0"/>
            </a:endParaRPr>
          </a:p>
        </p:txBody>
      </p:sp>
      <p:sp>
        <p:nvSpPr>
          <p:cNvPr id="13" name="TextBox 12"/>
          <p:cNvSpPr txBox="1"/>
          <p:nvPr/>
        </p:nvSpPr>
        <p:spPr>
          <a:xfrm>
            <a:off x="395288" y="6597650"/>
            <a:ext cx="8640762" cy="230188"/>
          </a:xfrm>
          <a:prstGeom prst="rect">
            <a:avLst/>
          </a:prstGeom>
          <a:noFill/>
        </p:spPr>
        <p:txBody>
          <a:bodyPr>
            <a:spAutoFit/>
          </a:bodyPr>
          <a:lstStyle/>
          <a:p>
            <a:pPr algn="r" fontAlgn="base">
              <a:spcBef>
                <a:spcPct val="0"/>
              </a:spcBef>
              <a:spcAft>
                <a:spcPct val="0"/>
              </a:spcAft>
              <a:defRPr/>
            </a:pPr>
            <a:r>
              <a:rPr lang="fr-FR" sz="900" i="1">
                <a:solidFill>
                  <a:prstClr val="white"/>
                </a:solidFill>
                <a:latin typeface="Arial" charset="0"/>
              </a:rPr>
              <a:t>La présente page n’est que l’une des sections du profil de l’ICSI. Pour d’autres données intéressantes sur les enfants et les jeunes, consultez  </a:t>
            </a:r>
            <a:r>
              <a:rPr lang="en-US" sz="900" b="1">
                <a:solidFill>
                  <a:prstClr val="white"/>
                </a:solidFill>
                <a:latin typeface="Arial" charset="0"/>
              </a:rPr>
              <a:t>http://profile.cich.ca/</a:t>
            </a:r>
            <a:endParaRPr lang="en-US" sz="900" b="1">
              <a:solidFill>
                <a:prstClr val="black"/>
              </a:solidFill>
              <a:latin typeface="Arial" charset="0"/>
            </a:endParaRPr>
          </a:p>
        </p:txBody>
      </p:sp>
      <p:pic>
        <p:nvPicPr>
          <p:cNvPr id="1032" name="Picture 13" descr="CICH_WTcircleonly.eps"/>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700" y="6308725"/>
            <a:ext cx="273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userDrawn="1"/>
        </p:nvSpPr>
        <p:spPr>
          <a:xfrm>
            <a:off x="0" y="0"/>
            <a:ext cx="9144000" cy="215900"/>
          </a:xfrm>
          <a:prstGeom prst="rect">
            <a:avLst/>
          </a:prstGeom>
          <a:solidFill>
            <a:srgbClr val="1E33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34" name="Picture 13" descr="Profile filmstrip.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5405438"/>
            <a:ext cx="914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userDrawn="1"/>
        </p:nvSpPr>
        <p:spPr>
          <a:xfrm>
            <a:off x="2916238" y="765175"/>
            <a:ext cx="5976937" cy="276225"/>
          </a:xfrm>
          <a:prstGeom prst="rect">
            <a:avLst/>
          </a:prstGeom>
          <a:solidFill>
            <a:srgbClr val="1E335E"/>
          </a:solidFill>
        </p:spPr>
        <p:txBody>
          <a:bodyPr>
            <a:spAutoFit/>
          </a:bodyPr>
          <a:lstStyle/>
          <a:p>
            <a:pPr fontAlgn="base">
              <a:spcBef>
                <a:spcPct val="0"/>
              </a:spcBef>
              <a:spcAft>
                <a:spcPct val="0"/>
              </a:spcAft>
              <a:defRPr/>
            </a:pPr>
            <a:r>
              <a:rPr lang="en-US" sz="1200" b="1">
                <a:solidFill>
                  <a:prstClr val="white"/>
                </a:solidFill>
                <a:latin typeface="Arial" pitchFamily="34" charset="0"/>
              </a:rPr>
              <a:t>Section 1 – </a:t>
            </a:r>
            <a:r>
              <a:rPr lang="fr-FR" sz="1200" b="1">
                <a:solidFill>
                  <a:prstClr val="white"/>
                </a:solidFill>
                <a:latin typeface="Arial" charset="0"/>
              </a:rPr>
              <a:t>Les enfants et les jeunes du Canada</a:t>
            </a:r>
            <a:endParaRPr lang="en-US" sz="1200">
              <a:solidFill>
                <a:prstClr val="white"/>
              </a:solidFill>
              <a:latin typeface="Arial" pitchFamily="34" charset="0"/>
            </a:endParaRPr>
          </a:p>
        </p:txBody>
      </p:sp>
      <p:cxnSp>
        <p:nvCxnSpPr>
          <p:cNvPr id="17" name="Straight Connector 16"/>
          <p:cNvCxnSpPr/>
          <p:nvPr userDrawn="1"/>
        </p:nvCxnSpPr>
        <p:spPr>
          <a:xfrm flipH="1">
            <a:off x="323850" y="1268413"/>
            <a:ext cx="8569325"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3907124"/>
      </p:ext>
    </p:extLst>
  </p:cSld>
  <p:clrMap bg1="lt1" tx1="dk1" bg2="lt2" tx2="dk2" accent1="accent1" accent2="accent2" accent3="accent3" accent4="accent4" accent5="accent5" accent6="accent6" hlink="hlink" folHlink="folHlink"/>
  <p:sldLayoutIdLst>
    <p:sldLayoutId id="2147483661"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a:defRPr>
      </a:lvl2pPr>
      <a:lvl3pPr algn="ctr" rtl="0" eaLnBrk="0" fontAlgn="base" hangingPunct="0">
        <a:spcBef>
          <a:spcPct val="0"/>
        </a:spcBef>
        <a:spcAft>
          <a:spcPct val="0"/>
        </a:spcAft>
        <a:defRPr sz="4400">
          <a:solidFill>
            <a:schemeClr val="tx1"/>
          </a:solidFill>
          <a:latin typeface="Calibri"/>
        </a:defRPr>
      </a:lvl3pPr>
      <a:lvl4pPr algn="ctr" rtl="0" eaLnBrk="0" fontAlgn="base" hangingPunct="0">
        <a:spcBef>
          <a:spcPct val="0"/>
        </a:spcBef>
        <a:spcAft>
          <a:spcPct val="0"/>
        </a:spcAft>
        <a:defRPr sz="4400">
          <a:solidFill>
            <a:schemeClr val="tx1"/>
          </a:solidFill>
          <a:latin typeface="Calibri"/>
        </a:defRPr>
      </a:lvl4pPr>
      <a:lvl5pPr algn="ctr" rtl="0" eaLnBrk="0" fontAlgn="base" hangingPunct="0">
        <a:spcBef>
          <a:spcPct val="0"/>
        </a:spcBef>
        <a:spcAft>
          <a:spcPct val="0"/>
        </a:spcAft>
        <a:defRPr sz="4400">
          <a:solidFill>
            <a:schemeClr val="tx1"/>
          </a:solidFill>
          <a:latin typeface="Calibri"/>
        </a:defRPr>
      </a:lvl5pPr>
      <a:lvl6pPr marL="457200" algn="ctr" rtl="0" fontAlgn="base">
        <a:spcBef>
          <a:spcPct val="0"/>
        </a:spcBef>
        <a:spcAft>
          <a:spcPct val="0"/>
        </a:spcAft>
        <a:defRPr sz="4400">
          <a:solidFill>
            <a:schemeClr val="tx1"/>
          </a:solidFill>
          <a:latin typeface="Calibri"/>
        </a:defRPr>
      </a:lvl6pPr>
      <a:lvl7pPr marL="914400" algn="ctr" rtl="0" fontAlgn="base">
        <a:spcBef>
          <a:spcPct val="0"/>
        </a:spcBef>
        <a:spcAft>
          <a:spcPct val="0"/>
        </a:spcAft>
        <a:defRPr sz="4400">
          <a:solidFill>
            <a:schemeClr val="tx1"/>
          </a:solidFill>
          <a:latin typeface="Calibri"/>
        </a:defRPr>
      </a:lvl7pPr>
      <a:lvl8pPr marL="1371600" algn="ctr" rtl="0" fontAlgn="base">
        <a:spcBef>
          <a:spcPct val="0"/>
        </a:spcBef>
        <a:spcAft>
          <a:spcPct val="0"/>
        </a:spcAft>
        <a:defRPr sz="4400">
          <a:solidFill>
            <a:schemeClr val="tx1"/>
          </a:solidFill>
          <a:latin typeface="Calibri"/>
        </a:defRPr>
      </a:lvl8pPr>
      <a:lvl9pPr marL="1828800" algn="ctr" rtl="0" fontAlgn="base">
        <a:spcBef>
          <a:spcPct val="0"/>
        </a:spcBef>
        <a:spcAft>
          <a:spcPct val="0"/>
        </a:spcAft>
        <a:defRPr sz="4400">
          <a:solidFill>
            <a:schemeClr val="tx1"/>
          </a:solidFill>
          <a:latin typeface="Calibri"/>
        </a:defRPr>
      </a:lvl9pPr>
    </p:titleStyle>
    <p:bodyStyle>
      <a:lvl1pPr marL="342900" indent="-342900" algn="l" rtl="0" eaLnBrk="0" fontAlgn="base" hangingPunct="0">
        <a:spcBef>
          <a:spcPct val="20000"/>
        </a:spcBef>
        <a:spcAft>
          <a:spcPct val="0"/>
        </a:spcAft>
        <a:buFont typeface="Arial" charset="0"/>
        <a:buChar char="•"/>
        <a:defRPr sz="1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 descr="TheC&amp;YofC_F 1.4.18.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1341438"/>
            <a:ext cx="6480175" cy="398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1174044"/>
      </p:ext>
    </p:extLst>
  </p:cSld>
  <p:clrMapOvr>
    <a:masterClrMapping/>
  </p:clrMapOvr>
</p:sld>
</file>

<file path=ppt/theme/theme1.xml><?xml version="1.0" encoding="utf-8"?>
<a:theme xmlns:a="http://schemas.openxmlformats.org/drawingml/2006/main" name="CICH Profil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18</Words>
  <Application>Microsoft Office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CICH Profile Template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Phillips</dc:creator>
  <cp:lastModifiedBy>Natalie Phillips</cp:lastModifiedBy>
  <cp:revision>2</cp:revision>
  <dcterms:created xsi:type="dcterms:W3CDTF">2012-10-29T19:05:06Z</dcterms:created>
  <dcterms:modified xsi:type="dcterms:W3CDTF">2012-11-13T23:14:04Z</dcterms:modified>
</cp:coreProperties>
</file>