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507" autoAdjust="0"/>
  </p:normalViewPr>
  <p:slideViewPr>
    <p:cSldViewPr>
      <p:cViewPr varScale="1">
        <p:scale>
          <a:sx n="47" d="100"/>
          <a:sy n="47" d="100"/>
        </p:scale>
        <p:origin x="-1872" y="-9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08DD35-018C-460B-824D-D1BF3986CB72}" type="datetimeFigureOut">
              <a:rPr lang="en-CA" smtClean="0"/>
              <a:t>13/11/2012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47AF87-1E11-4DD0-A68D-2C3F7ECDCC46}" type="slidenum">
              <a:rPr lang="en-CA" smtClean="0"/>
              <a:t>‹#›</a:t>
            </a:fld>
            <a:endParaRPr lang="en-CA"/>
          </a:p>
        </p:txBody>
      </p:sp>
    </p:spTree>
    <p:extLst>
      <p:ext uri="{BB962C8B-B14F-4D97-AF65-F5344CB8AC3E}">
        <p14:creationId xmlns:p14="http://schemas.microsoft.com/office/powerpoint/2010/main" val="2116847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4.hrsdc.gc.ca/.3ndic.1t.4r@-fra.jsp?iid=34"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www.statcan.gc.ca/pub/11-008-x/2008001/article/10556-fra.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dirty="0" smtClean="0">
                <a:solidFill>
                  <a:schemeClr val="tx1"/>
                </a:solidFill>
                <a:effectLst/>
                <a:latin typeface="+mn-lt"/>
                <a:ea typeface="+mn-ea"/>
                <a:cs typeface="+mn-cs"/>
              </a:rPr>
              <a:t>En 2006, 80 % des Canadiens vivaient dans des régions urbaines. La vie en milieu urbain était plus courante en Ontario et en Colombie-Britannique, où 85 % de la population vivaient dans des centres urbains. Dans beaucoup de provinces et territoires, la vie urbaine demeurait le choix dominant de la population, soit 82 % des gens en Alberta, 80 % au Québec, 72 % au Manitoba, 65 % en Saskatchewan, et 60 % au Yukon.</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Dans les provinces de l’Atlantique, la population était répartie plus également entre les régions urbaines et rurales. À Terre-Neuve-et-Labrador, 58 % de la population vivait dans un centre urbain, en Nouvelle-Écosse, 56 %. Le Nouveau-Brunswick était la province où la population était la plus également répartie entre la vie urbaine et rurale puisque 51 % de la population vivait en milieu urbain.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L’Île-du-Prince-Édouard et le Nunavut sont les seules provinces à échapper à cette tendance nationale. La majorité de leurs populations respectives (65 % et 67 %) vivait en milieu rural plutôt qu’urbain.</a:t>
            </a:r>
          </a:p>
          <a:p>
            <a:endParaRPr lang="fr-CA" sz="1200" kern="1200" dirty="0" smtClean="0">
              <a:solidFill>
                <a:schemeClr val="tx1"/>
              </a:solidFill>
              <a:effectLst/>
              <a:latin typeface="+mn-lt"/>
              <a:ea typeface="+mn-ea"/>
              <a:cs typeface="+mn-cs"/>
            </a:endParaRPr>
          </a:p>
          <a:p>
            <a:r>
              <a:rPr lang="fr-CA" sz="1200" b="1" kern="1200" dirty="0" smtClean="0">
                <a:solidFill>
                  <a:schemeClr val="tx1"/>
                </a:solidFill>
                <a:effectLst/>
                <a:latin typeface="+mn-lt"/>
                <a:ea typeface="+mn-ea"/>
                <a:cs typeface="+mn-cs"/>
              </a:rPr>
              <a:t>Signification</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Les Canadiens ont tendance à vivre dans des centres où il y a étalement urbain. Lors du recensement de 2006, environ 80 % des Canadiens vivaient dans des collectivités urbaines et bon nombre parmi eux habitaient dans des centres urbains densément peuplés, ou à proximité. De grandes villes canadiennes comme Vancouver, Edmonton, Calgary, Winnipeg, Ottawa-Gatineau, Toronto et Montréal sont plus diversifiées sur le plan ethnique et culturel que des agglomérations rurales et des villages, car les nouveaux immigrants choisissent de vivre dans des centres urbains. Ressources humaines et Développement des compétences Canada, </a:t>
            </a:r>
            <a:r>
              <a:rPr lang="x-none" sz="1200" kern="1200" smtClean="0">
                <a:solidFill>
                  <a:schemeClr val="tx1"/>
                </a:solidFill>
                <a:effectLst/>
                <a:latin typeface="+mn-lt"/>
                <a:ea typeface="+mn-ea"/>
                <a:cs typeface="+mn-cs"/>
              </a:rPr>
              <a:t>2011. </a:t>
            </a:r>
            <a:r>
              <a:rPr lang="x-none" sz="1200" i="1" kern="1200" smtClean="0">
                <a:solidFill>
                  <a:schemeClr val="tx1"/>
                </a:solidFill>
                <a:effectLst/>
                <a:latin typeface="+mn-lt"/>
                <a:ea typeface="+mn-ea"/>
                <a:cs typeface="+mn-cs"/>
              </a:rPr>
              <a:t>Canadi</a:t>
            </a:r>
            <a:r>
              <a:rPr lang="fr-CA" sz="1200" i="1" kern="1200" dirty="0" err="1" smtClean="0">
                <a:solidFill>
                  <a:schemeClr val="tx1"/>
                </a:solidFill>
                <a:effectLst/>
                <a:latin typeface="+mn-lt"/>
                <a:ea typeface="+mn-ea"/>
                <a:cs typeface="+mn-cs"/>
              </a:rPr>
              <a:t>ens</a:t>
            </a:r>
            <a:r>
              <a:rPr lang="fr-CA" sz="1200" i="1" kern="1200" dirty="0" smtClean="0">
                <a:solidFill>
                  <a:schemeClr val="tx1"/>
                </a:solidFill>
                <a:effectLst/>
                <a:latin typeface="+mn-lt"/>
                <a:ea typeface="+mn-ea"/>
                <a:cs typeface="+mn-cs"/>
              </a:rPr>
              <a:t> en contexte</a:t>
            </a:r>
            <a:r>
              <a:rPr lang="x-none" sz="1200" i="1" kern="1200" smtClean="0">
                <a:solidFill>
                  <a:schemeClr val="tx1"/>
                </a:solidFill>
                <a:effectLst/>
                <a:latin typeface="+mn-lt"/>
                <a:ea typeface="+mn-ea"/>
                <a:cs typeface="+mn-cs"/>
              </a:rPr>
              <a:t> – </a:t>
            </a:r>
            <a:r>
              <a:rPr lang="fr-CA" sz="1200" i="1" kern="1200" dirty="0" smtClean="0">
                <a:solidFill>
                  <a:schemeClr val="tx1"/>
                </a:solidFill>
                <a:effectLst/>
                <a:latin typeface="+mn-lt"/>
                <a:ea typeface="+mn-ea"/>
                <a:cs typeface="+mn-cs"/>
              </a:rPr>
              <a:t>Distribution géographique</a:t>
            </a:r>
            <a:r>
              <a:rPr lang="x-none" sz="1200" kern="1200" smtClean="0">
                <a:solidFill>
                  <a:schemeClr val="tx1"/>
                </a:solidFill>
                <a:effectLst/>
                <a:latin typeface="+mn-lt"/>
                <a:ea typeface="+mn-ea"/>
                <a:cs typeface="+mn-cs"/>
              </a:rPr>
              <a:t>;</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Consulté le 28 novembre 2011, à </a:t>
            </a:r>
            <a:r>
              <a:rPr lang="x-none" sz="1200" u="sng" kern="1200" smtClean="0">
                <a:solidFill>
                  <a:schemeClr val="tx1"/>
                </a:solidFill>
                <a:effectLst/>
                <a:latin typeface="+mn-lt"/>
                <a:ea typeface="+mn-ea"/>
                <a:cs typeface="+mn-cs"/>
                <a:hlinkClick r:id="rId3"/>
              </a:rPr>
              <a:t>http://www4.hrsdc.gc.ca/.3ndic.1t.4r@-</a:t>
            </a:r>
            <a:r>
              <a:rPr lang="fr-CA" sz="1200" u="sng" kern="1200" dirty="0" smtClean="0">
                <a:solidFill>
                  <a:schemeClr val="tx1"/>
                </a:solidFill>
                <a:effectLst/>
                <a:latin typeface="+mn-lt"/>
                <a:ea typeface="+mn-ea"/>
                <a:cs typeface="+mn-cs"/>
                <a:hlinkClick r:id="rId3"/>
              </a:rPr>
              <a:t>fra</a:t>
            </a:r>
            <a:r>
              <a:rPr lang="x-none" sz="1200" u="sng" kern="1200" smtClean="0">
                <a:solidFill>
                  <a:schemeClr val="tx1"/>
                </a:solidFill>
                <a:effectLst/>
                <a:latin typeface="+mn-lt"/>
                <a:ea typeface="+mn-ea"/>
                <a:cs typeface="+mn-cs"/>
                <a:hlinkClick r:id="rId3"/>
              </a:rPr>
              <a:t>.jsp?iid=34</a:t>
            </a:r>
            <a:r>
              <a:rPr lang="x-none" sz="1200" kern="1200" smtClean="0">
                <a:solidFill>
                  <a:schemeClr val="tx1"/>
                </a:solidFill>
                <a:effectLst/>
                <a:latin typeface="+mn-lt"/>
                <a:ea typeface="+mn-ea"/>
                <a:cs typeface="+mn-cs"/>
              </a:rPr>
              <a:t>.</a:t>
            </a:r>
            <a:endParaRPr lang="en-CA" sz="1200" kern="1200" dirty="0" smtClean="0">
              <a:solidFill>
                <a:schemeClr val="tx1"/>
              </a:solidFill>
              <a:effectLst/>
              <a:latin typeface="+mn-lt"/>
              <a:ea typeface="+mn-ea"/>
              <a:cs typeface="+mn-cs"/>
            </a:endParaRPr>
          </a:p>
          <a:p>
            <a:r>
              <a:rPr lang="x-none" sz="1200" kern="1200" smtClean="0">
                <a:solidFill>
                  <a:schemeClr val="tx1"/>
                </a:solidFill>
                <a:effectLst/>
                <a:latin typeface="+mn-lt"/>
                <a:ea typeface="+mn-ea"/>
                <a:cs typeface="+mn-cs"/>
              </a:rPr>
              <a:t>Statisti</a:t>
            </a:r>
            <a:r>
              <a:rPr lang="fr-CA" sz="1200" kern="1200" dirty="0" smtClean="0">
                <a:solidFill>
                  <a:schemeClr val="tx1"/>
                </a:solidFill>
                <a:effectLst/>
                <a:latin typeface="+mn-lt"/>
                <a:ea typeface="+mn-ea"/>
                <a:cs typeface="+mn-cs"/>
              </a:rPr>
              <a:t>que Canada,</a:t>
            </a:r>
            <a:r>
              <a:rPr lang="x-none" sz="1200" kern="1200" smtClean="0">
                <a:solidFill>
                  <a:schemeClr val="tx1"/>
                </a:solidFill>
                <a:effectLst/>
                <a:latin typeface="+mn-lt"/>
                <a:ea typeface="+mn-ea"/>
                <a:cs typeface="+mn-cs"/>
              </a:rPr>
              <a:t> 2008. </a:t>
            </a:r>
            <a:r>
              <a:rPr lang="x-none" sz="1200" i="1" kern="1200" smtClean="0">
                <a:solidFill>
                  <a:schemeClr val="tx1"/>
                </a:solidFill>
                <a:effectLst/>
                <a:latin typeface="+mn-lt"/>
                <a:ea typeface="+mn-ea"/>
                <a:cs typeface="+mn-cs"/>
              </a:rPr>
              <a:t>Immigration</a:t>
            </a:r>
            <a:r>
              <a:rPr lang="fr-CA" sz="1200" i="1" kern="1200" dirty="0" smtClean="0">
                <a:solidFill>
                  <a:schemeClr val="tx1"/>
                </a:solidFill>
                <a:effectLst/>
                <a:latin typeface="+mn-lt"/>
                <a:ea typeface="+mn-ea"/>
                <a:cs typeface="+mn-cs"/>
              </a:rPr>
              <a:t> au Canada : Un portrait de la population née à l’étranger</a:t>
            </a:r>
            <a:r>
              <a:rPr lang="x-none" sz="1200" i="1" kern="1200" smtClean="0">
                <a:solidFill>
                  <a:schemeClr val="tx1"/>
                </a:solidFill>
                <a:effectLst/>
                <a:latin typeface="+mn-lt"/>
                <a:ea typeface="+mn-ea"/>
                <a:cs typeface="+mn-cs"/>
              </a:rPr>
              <a:t>, </a:t>
            </a:r>
            <a:r>
              <a:rPr lang="fr-CA" sz="1200" i="1" kern="1200" dirty="0" smtClean="0">
                <a:solidFill>
                  <a:schemeClr val="tx1"/>
                </a:solidFill>
                <a:effectLst/>
                <a:latin typeface="+mn-lt"/>
                <a:ea typeface="+mn-ea"/>
                <a:cs typeface="+mn-cs"/>
              </a:rPr>
              <a:t>Recensement de </a:t>
            </a:r>
            <a:r>
              <a:rPr lang="x-none" sz="1200" i="1" kern="1200" smtClean="0">
                <a:solidFill>
                  <a:schemeClr val="tx1"/>
                </a:solidFill>
                <a:effectLst/>
                <a:latin typeface="+mn-lt"/>
                <a:ea typeface="+mn-ea"/>
                <a:cs typeface="+mn-cs"/>
              </a:rPr>
              <a:t>2006</a:t>
            </a:r>
            <a:r>
              <a:rPr lang="fr-CA" sz="1200" i="1"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consulté le 28 novembre 2011, à </a:t>
            </a:r>
            <a:r>
              <a:rPr lang="x-none" sz="1200" u="sng" kern="1200" smtClean="0">
                <a:solidFill>
                  <a:schemeClr val="tx1"/>
                </a:solidFill>
                <a:effectLst/>
                <a:latin typeface="+mn-lt"/>
                <a:ea typeface="+mn-ea"/>
                <a:cs typeface="+mn-cs"/>
                <a:hlinkClick r:id="rId4"/>
              </a:rPr>
              <a:t>http://www.statcan.gc.ca/pub/11-008-x/2008001/article/10556-</a:t>
            </a:r>
            <a:r>
              <a:rPr lang="fr-CA" sz="1200" u="sng" kern="1200" dirty="0" smtClean="0">
                <a:solidFill>
                  <a:schemeClr val="tx1"/>
                </a:solidFill>
                <a:effectLst/>
                <a:latin typeface="+mn-lt"/>
                <a:ea typeface="+mn-ea"/>
                <a:cs typeface="+mn-cs"/>
                <a:hlinkClick r:id="rId4"/>
              </a:rPr>
              <a:t>fra</a:t>
            </a:r>
            <a:r>
              <a:rPr lang="x-none" sz="1200" u="sng" kern="1200" smtClean="0">
                <a:solidFill>
                  <a:schemeClr val="tx1"/>
                </a:solidFill>
                <a:effectLst/>
                <a:latin typeface="+mn-lt"/>
                <a:ea typeface="+mn-ea"/>
                <a:cs typeface="+mn-cs"/>
                <a:hlinkClick r:id="rId4"/>
              </a:rPr>
              <a:t>.pdf</a:t>
            </a:r>
            <a:r>
              <a:rPr lang="x-none" sz="1200" kern="1200" smtClean="0">
                <a:solidFill>
                  <a:schemeClr val="tx1"/>
                </a:solidFill>
                <a:effectLst/>
                <a:latin typeface="+mn-lt"/>
                <a:ea typeface="+mn-ea"/>
                <a:cs typeface="+mn-cs"/>
              </a:rPr>
              <a:t>.</a:t>
            </a:r>
            <a:endParaRPr lang="en-CA" sz="1200" kern="1200" smtClean="0">
              <a:solidFill>
                <a:schemeClr val="tx1"/>
              </a:solidFill>
              <a:effectLst/>
              <a:latin typeface="+mn-lt"/>
              <a:ea typeface="+mn-ea"/>
              <a:cs typeface="+mn-cs"/>
            </a:endParaRPr>
          </a:p>
          <a:p>
            <a:endParaRPr lang="en-CA"/>
          </a:p>
        </p:txBody>
      </p:sp>
      <p:sp>
        <p:nvSpPr>
          <p:cNvPr id="4" name="Slide Number Placeholder 3"/>
          <p:cNvSpPr>
            <a:spLocks noGrp="1"/>
          </p:cNvSpPr>
          <p:nvPr>
            <p:ph type="sldNum" sz="quarter" idx="10"/>
          </p:nvPr>
        </p:nvSpPr>
        <p:spPr/>
        <p:txBody>
          <a:bodyPr/>
          <a:lstStyle/>
          <a:p>
            <a:fld id="{4F47AF87-1E11-4DD0-A68D-2C3F7ECDCC46}" type="slidenum">
              <a:rPr lang="en-CA" smtClean="0"/>
              <a:t>1</a:t>
            </a:fld>
            <a:endParaRPr lang="en-CA"/>
          </a:p>
        </p:txBody>
      </p:sp>
    </p:spTree>
    <p:extLst>
      <p:ext uri="{BB962C8B-B14F-4D97-AF65-F5344CB8AC3E}">
        <p14:creationId xmlns:p14="http://schemas.microsoft.com/office/powerpoint/2010/main" val="3123685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40475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16013" y="404813"/>
            <a:ext cx="7777162" cy="666750"/>
          </a:xfrm>
          <a:prstGeom prst="rect">
            <a:avLst/>
          </a:prstGeom>
          <a:noFill/>
        </p:spPr>
        <p:txBody>
          <a:bodyPr>
            <a:spAutoFit/>
          </a:bodyPr>
          <a:lstStyle/>
          <a:p>
            <a:pPr>
              <a:defRPr/>
            </a:pPr>
            <a:r>
              <a:rPr lang="fr-FR" sz="2000" b="1">
                <a:solidFill>
                  <a:prstClr val="black"/>
                </a:solidFill>
                <a:latin typeface="Arial" charset="0"/>
              </a:rPr>
              <a:t>La santé des enfants du Canada : Un profil de l’ICSI </a:t>
            </a:r>
          </a:p>
          <a:p>
            <a:pPr>
              <a:spcBef>
                <a:spcPts val="400"/>
              </a:spcBef>
              <a:defRPr/>
            </a:pPr>
            <a:r>
              <a:rPr lang="en-US" sz="1400">
                <a:solidFill>
                  <a:prstClr val="black"/>
                </a:solidFill>
              </a:rPr>
              <a:t>Module </a:t>
            </a:r>
            <a:r>
              <a:rPr lang="en-US" sz="1400">
                <a:solidFill>
                  <a:prstClr val="black"/>
                </a:solidFill>
                <a:latin typeface="Arial" charset="0"/>
              </a:rPr>
              <a:t>contextuel </a:t>
            </a:r>
            <a:endParaRPr lang="en-US" sz="1400">
              <a:solidFill>
                <a:prstClr val="black"/>
              </a:solidFill>
            </a:endParaRPr>
          </a:p>
        </p:txBody>
      </p:sp>
      <p:sp>
        <p:nvSpPr>
          <p:cNvPr id="10" name="TextBox 9"/>
          <p:cNvSpPr txBox="1"/>
          <p:nvPr/>
        </p:nvSpPr>
        <p:spPr>
          <a:xfrm>
            <a:off x="539750" y="6308725"/>
            <a:ext cx="5976938" cy="338138"/>
          </a:xfrm>
          <a:prstGeom prst="rect">
            <a:avLst/>
          </a:prstGeom>
          <a:noFill/>
        </p:spPr>
        <p:txBody>
          <a:bodyPr>
            <a:spAutoFit/>
          </a:bodyPr>
          <a:lstStyle/>
          <a:p>
            <a:pPr>
              <a:defRPr/>
            </a:pPr>
            <a:r>
              <a:rPr lang="fr-FR" sz="1600" b="1">
                <a:solidFill>
                  <a:prstClr val="white"/>
                </a:solidFill>
              </a:rPr>
              <a:t>La santé des enfants du Canada : Un profil de l’ICSI</a:t>
            </a:r>
            <a:endParaRPr lang="en-US" sz="1600">
              <a:solidFill>
                <a:prstClr val="white"/>
              </a:solidFill>
            </a:endParaRPr>
          </a:p>
        </p:txBody>
      </p:sp>
      <p:sp>
        <p:nvSpPr>
          <p:cNvPr id="12" name="TextBox 11"/>
          <p:cNvSpPr txBox="1"/>
          <p:nvPr/>
        </p:nvSpPr>
        <p:spPr>
          <a:xfrm>
            <a:off x="6372225" y="6381750"/>
            <a:ext cx="2700338" cy="215900"/>
          </a:xfrm>
          <a:prstGeom prst="rect">
            <a:avLst/>
          </a:prstGeom>
          <a:noFill/>
        </p:spPr>
        <p:txBody>
          <a:bodyPr>
            <a:spAutoFit/>
          </a:bodyPr>
          <a:lstStyle/>
          <a:p>
            <a:pPr algn="r">
              <a:defRPr/>
            </a:pPr>
            <a:r>
              <a:rPr lang="en-US" sz="800">
                <a:solidFill>
                  <a:prstClr val="white"/>
                </a:solidFill>
                <a:latin typeface="Arial" charset="0"/>
              </a:rPr>
              <a:t>© 2012  </a:t>
            </a:r>
            <a:r>
              <a:rPr lang="fr-FR" sz="800">
                <a:solidFill>
                  <a:prstClr val="white"/>
                </a:solidFill>
                <a:latin typeface="Arial" charset="0"/>
              </a:rPr>
              <a:t>Institut canadien de la santé infantile</a:t>
            </a:r>
            <a:endParaRPr lang="en-US" sz="800">
              <a:solidFill>
                <a:prstClr val="white"/>
              </a:solidFill>
              <a:latin typeface="Arial" charset="0"/>
            </a:endParaRPr>
          </a:p>
        </p:txBody>
      </p:sp>
      <p:sp>
        <p:nvSpPr>
          <p:cNvPr id="13" name="TextBox 12"/>
          <p:cNvSpPr txBox="1"/>
          <p:nvPr/>
        </p:nvSpPr>
        <p:spPr>
          <a:xfrm>
            <a:off x="395288" y="6597650"/>
            <a:ext cx="8640762" cy="230188"/>
          </a:xfrm>
          <a:prstGeom prst="rect">
            <a:avLst/>
          </a:prstGeom>
          <a:noFill/>
        </p:spPr>
        <p:txBody>
          <a:bodyPr>
            <a:spAutoFit/>
          </a:bodyPr>
          <a:lstStyle/>
          <a:p>
            <a:pPr algn="r" fontAlgn="base">
              <a:spcBef>
                <a:spcPct val="0"/>
              </a:spcBef>
              <a:spcAft>
                <a:spcPct val="0"/>
              </a:spcAft>
              <a:defRPr/>
            </a:pPr>
            <a:r>
              <a:rPr lang="fr-FR" sz="900" i="1">
                <a:solidFill>
                  <a:prstClr val="white"/>
                </a:solidFill>
                <a:latin typeface="Arial" charset="0"/>
              </a:rPr>
              <a:t>La présente page n’est que l’une des sections du profil de l’ICSI. Pour d’autres données intéressantes sur les enfants et les jeunes, consultez  </a:t>
            </a:r>
            <a:r>
              <a:rPr lang="en-US" sz="900" b="1">
                <a:solidFill>
                  <a:prstClr val="white"/>
                </a:solidFill>
                <a:latin typeface="Arial" charset="0"/>
              </a:rPr>
              <a:t>http://profile.cich.ca/</a:t>
            </a:r>
            <a:endParaRPr lang="en-US" sz="900" b="1">
              <a:solidFill>
                <a:prstClr val="black"/>
              </a:solidFill>
              <a:latin typeface="Arial" charset="0"/>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userDrawn="1"/>
        </p:nvSpPr>
        <p:spPr>
          <a:xfrm>
            <a:off x="2916238" y="765175"/>
            <a:ext cx="5976937" cy="276225"/>
          </a:xfrm>
          <a:prstGeom prst="rect">
            <a:avLst/>
          </a:prstGeom>
          <a:solidFill>
            <a:srgbClr val="1E335E"/>
          </a:solidFill>
        </p:spPr>
        <p:txBody>
          <a:bodyPr>
            <a:spAutoFit/>
          </a:bodyPr>
          <a:lstStyle/>
          <a:p>
            <a:pPr fontAlgn="base">
              <a:spcBef>
                <a:spcPct val="0"/>
              </a:spcBef>
              <a:spcAft>
                <a:spcPct val="0"/>
              </a:spcAft>
              <a:defRPr/>
            </a:pPr>
            <a:r>
              <a:rPr lang="en-US" sz="1200" b="1">
                <a:solidFill>
                  <a:prstClr val="white"/>
                </a:solidFill>
                <a:latin typeface="Arial" pitchFamily="34" charset="0"/>
              </a:rPr>
              <a:t>Section 1 – </a:t>
            </a:r>
            <a:r>
              <a:rPr lang="fr-FR" sz="1200" b="1">
                <a:solidFill>
                  <a:prstClr val="white"/>
                </a:solidFill>
                <a:latin typeface="Arial" charset="0"/>
              </a:rPr>
              <a:t>Les enfants et les jeunes du Canada</a:t>
            </a:r>
            <a:endParaRPr lang="en-US" sz="1200">
              <a:solidFill>
                <a:prstClr val="white"/>
              </a:solidFill>
              <a:latin typeface="Arial" pitchFamily="34" charset="0"/>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0146716"/>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descr="TheC&amp;YofC_F 1.3.14.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1341438"/>
            <a:ext cx="7058025" cy="396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6569538"/>
      </p:ext>
    </p:extLst>
  </p:cSld>
  <p:clrMapOvr>
    <a:masterClrMapping/>
  </p:clrMapOvr>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5</Words>
  <Application>Microsoft Office PowerPoint</Application>
  <PresentationFormat>On-screen Show (4:3)</PresentationFormat>
  <Paragraphs>12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Natalie Phillips</cp:lastModifiedBy>
  <cp:revision>2</cp:revision>
  <dcterms:created xsi:type="dcterms:W3CDTF">2012-10-29T19:01:10Z</dcterms:created>
  <dcterms:modified xsi:type="dcterms:W3CDTF">2012-11-13T22:47:16Z</dcterms:modified>
</cp:coreProperties>
</file>