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35" autoAdjust="0"/>
  </p:normalViewPr>
  <p:slideViewPr>
    <p:cSldViewPr>
      <p:cViewPr varScale="1">
        <p:scale>
          <a:sx n="45" d="100"/>
          <a:sy n="45" d="100"/>
        </p:scale>
        <p:origin x="-1920" y="-82"/>
      </p:cViewPr>
      <p:guideLst>
        <p:guide orient="horz" pos="2160"/>
        <p:guide pos="2880"/>
      </p:guideLst>
    </p:cSldViewPr>
  </p:slideViewPr>
  <p:notesTextViewPr>
    <p:cViewPr>
      <p:scale>
        <a:sx n="1" d="1"/>
        <a:sy n="1" d="1"/>
      </p:scale>
      <p:origin x="0" y="288"/>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41B189-4C66-4F1E-80FA-A4EF040FDE84}"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C72ED3-2BC0-473D-8B4A-F0DEAAC8F5A1}" type="slidenum">
              <a:rPr lang="en-CA" smtClean="0"/>
              <a:t>‹#›</a:t>
            </a:fld>
            <a:endParaRPr lang="en-CA"/>
          </a:p>
        </p:txBody>
      </p:sp>
    </p:spTree>
    <p:extLst>
      <p:ext uri="{BB962C8B-B14F-4D97-AF65-F5344CB8AC3E}">
        <p14:creationId xmlns:p14="http://schemas.microsoft.com/office/powerpoint/2010/main" val="369352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12.statcan.ca/census-recensement/2006/as-sa/97-558/p4-fra.cfm"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kern="1200" dirty="0" smtClean="0">
                <a:solidFill>
                  <a:schemeClr val="tx1"/>
                </a:solidFill>
                <a:effectLst/>
                <a:latin typeface="+mn-lt"/>
                <a:ea typeface="+mn-ea"/>
                <a:cs typeface="+mn-cs"/>
              </a:rPr>
              <a:t>Au Canada, les collectivités autochtones sont de jeunes collectivités. Trente pour cent de la population autochtone au Canada a moins de 15 ans, et 18 % a entre 15 et 24 ans.</a:t>
            </a:r>
            <a:endParaRPr lang="fr-CA" sz="1200" b="1" kern="1200" dirty="0" smtClean="0">
              <a:solidFill>
                <a:schemeClr val="tx1"/>
              </a:solidFill>
              <a:effectLst/>
              <a:latin typeface="+mn-lt"/>
              <a:ea typeface="+mn-ea"/>
              <a:cs typeface="+mn-cs"/>
            </a:endParaRPr>
          </a:p>
          <a:p>
            <a:endParaRPr lang="fr-CA" sz="1200" b="1"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Signification</a:t>
            </a:r>
            <a:endParaRPr lang="en-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Selon les projections démographiques publiées par Statistique Canada en 2005, les Autochtones pourraient former une partie de plus en plus importante de la population des jeunes adultes au cours de la prochaine décennie. En 2017, les Autochtones âgés de 20 à 29 ans pourraient représenter 30 % des jeunes adultes dans la vingtaine en Saskatchewan, 24 % au Manitoba, 40 % dans le territoire du Yukon et 58 % dans les Territoires du Nord-Ouest. Déjà, plus de 80 % des résidents du Nunavut âgés de 20 à 29 ans sont Autochtones, et l'on prévoit une augmentation de cette proportion</a:t>
            </a:r>
            <a:r>
              <a:rPr lang="fr-CA" sz="1200" kern="1200" baseline="30000" dirty="0" smtClean="0">
                <a:solidFill>
                  <a:schemeClr val="tx1"/>
                </a:solidFill>
                <a:effectLst/>
                <a:latin typeface="+mn-lt"/>
                <a:ea typeface="+mn-ea"/>
                <a:cs typeface="+mn-cs"/>
              </a:rPr>
              <a:t>1</a:t>
            </a:r>
            <a:r>
              <a:rPr lang="fr-CA" sz="1200" kern="1200" dirty="0" smtClean="0">
                <a:solidFill>
                  <a:schemeClr val="tx1"/>
                </a:solidFill>
                <a:effectLst/>
                <a:latin typeface="+mn-lt"/>
                <a:ea typeface="+mn-ea"/>
                <a:cs typeface="+mn-cs"/>
              </a:rPr>
              <a:t>. Les personnes âgées représentent une plus petite proportion de la population autochtone – ce qui est en partie attribuable à des taux de mortalité plus élevés et à une espérance de vie moins longue chez les Autochtones.</a:t>
            </a:r>
            <a:endParaRPr lang="en-CA" sz="1200" kern="1200" dirty="0" smtClean="0">
              <a:solidFill>
                <a:schemeClr val="tx1"/>
              </a:solidFill>
              <a:effectLst/>
              <a:latin typeface="+mn-lt"/>
              <a:ea typeface="+mn-ea"/>
              <a:cs typeface="+mn-cs"/>
            </a:endParaRPr>
          </a:p>
          <a:p>
            <a:r>
              <a:rPr lang="fr-CA" sz="1200" kern="1200" baseline="30000" dirty="0" smtClean="0">
                <a:solidFill>
                  <a:schemeClr val="tx1"/>
                </a:solidFill>
                <a:effectLst/>
                <a:latin typeface="+mn-lt"/>
                <a:ea typeface="+mn-ea"/>
                <a:cs typeface="+mn-cs"/>
              </a:rPr>
              <a:t>1 </a:t>
            </a:r>
            <a:r>
              <a:rPr lang="fr-CA" sz="1200" kern="1200" dirty="0" smtClean="0">
                <a:solidFill>
                  <a:schemeClr val="tx1"/>
                </a:solidFill>
                <a:effectLst/>
                <a:latin typeface="+mn-lt"/>
                <a:ea typeface="+mn-ea"/>
                <a:cs typeface="+mn-cs"/>
              </a:rPr>
              <a:t>Statistique Canada. </a:t>
            </a:r>
            <a:r>
              <a:rPr lang="fr-CA" sz="1200" i="1" kern="1200" dirty="0" smtClean="0">
                <a:solidFill>
                  <a:schemeClr val="tx1"/>
                </a:solidFill>
                <a:effectLst/>
                <a:latin typeface="+mn-lt"/>
                <a:ea typeface="+mn-ea"/>
                <a:cs typeface="+mn-cs"/>
              </a:rPr>
              <a:t>Recensement de 2006 : </a:t>
            </a:r>
            <a:r>
              <a:rPr lang="fr-FR" sz="1200" i="1" kern="1200" dirty="0" smtClean="0">
                <a:solidFill>
                  <a:schemeClr val="tx1"/>
                </a:solidFill>
                <a:effectLst/>
                <a:latin typeface="+mn-lt"/>
                <a:ea typeface="+mn-ea"/>
                <a:cs typeface="+mn-cs"/>
              </a:rPr>
              <a:t>Peuples autochtones du Canada en 2006 : Inuits, Métis et Premières nations, </a:t>
            </a:r>
            <a:r>
              <a:rPr lang="fr-FR" sz="1200" kern="1200" dirty="0" smtClean="0">
                <a:solidFill>
                  <a:schemeClr val="tx1"/>
                </a:solidFill>
                <a:effectLst/>
                <a:latin typeface="+mn-lt"/>
                <a:ea typeface="+mn-ea"/>
                <a:cs typeface="+mn-cs"/>
              </a:rPr>
              <a:t>Recensement de 2006</a:t>
            </a:r>
            <a:r>
              <a:rPr lang="fr-CA" sz="1200" i="1" kern="120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r>
              <a:rPr lang="fr-CA" sz="1200" u="sng" kern="1200" dirty="0" smtClean="0">
                <a:solidFill>
                  <a:schemeClr val="tx1"/>
                </a:solidFill>
                <a:effectLst/>
                <a:latin typeface="+mn-lt"/>
                <a:ea typeface="+mn-ea"/>
                <a:cs typeface="+mn-cs"/>
                <a:hlinkClick r:id="rId3"/>
              </a:rPr>
              <a:t>http://www12.statcan.ca/census-recensement/2006/as-sa/97-558/p4-fra.cfm</a:t>
            </a:r>
            <a:r>
              <a:rPr lang="fr-CA"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B1C72ED3-2BC0-473D-8B4A-F0DEAAC8F5A1}" type="slidenum">
              <a:rPr lang="en-CA" smtClean="0"/>
              <a:t>1</a:t>
            </a:fld>
            <a:endParaRPr lang="en-CA"/>
          </a:p>
        </p:txBody>
      </p:sp>
    </p:spTree>
    <p:extLst>
      <p:ext uri="{BB962C8B-B14F-4D97-AF65-F5344CB8AC3E}">
        <p14:creationId xmlns:p14="http://schemas.microsoft.com/office/powerpoint/2010/main" val="1815478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09716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66750"/>
          </a:xfrm>
          <a:prstGeom prst="rect">
            <a:avLst/>
          </a:prstGeom>
          <a:noFill/>
        </p:spPr>
        <p:txBody>
          <a:bodyPr>
            <a:spAutoFit/>
          </a:bodyPr>
          <a:lstStyle/>
          <a:p>
            <a:pPr>
              <a:defRPr/>
            </a:pPr>
            <a:r>
              <a:rPr lang="fr-FR" sz="2000" b="1">
                <a:solidFill>
                  <a:prstClr val="black"/>
                </a:solidFill>
                <a:latin typeface="Arial" charset="0"/>
              </a:rPr>
              <a:t>La santé des enfants du Canada : Un profil de l’ICSI </a:t>
            </a:r>
          </a:p>
          <a:p>
            <a:pPr>
              <a:spcBef>
                <a:spcPts val="400"/>
              </a:spcBef>
              <a:defRPr/>
            </a:pPr>
            <a:r>
              <a:rPr lang="en-US" sz="1400">
                <a:solidFill>
                  <a:prstClr val="black"/>
                </a:solidFill>
              </a:rPr>
              <a:t>Module </a:t>
            </a:r>
            <a:r>
              <a:rPr lang="en-US" sz="1400">
                <a:solidFill>
                  <a:prstClr val="black"/>
                </a:solidFill>
                <a:latin typeface="Arial" charset="0"/>
              </a:rPr>
              <a:t>contextuel </a:t>
            </a:r>
            <a:endParaRPr lang="en-US" sz="1400">
              <a:solidFill>
                <a:prstClr val="black"/>
              </a:solidFill>
            </a:endParaRPr>
          </a:p>
        </p:txBody>
      </p:sp>
      <p:sp>
        <p:nvSpPr>
          <p:cNvPr id="10" name="TextBox 9"/>
          <p:cNvSpPr txBox="1"/>
          <p:nvPr/>
        </p:nvSpPr>
        <p:spPr>
          <a:xfrm>
            <a:off x="539750" y="6308725"/>
            <a:ext cx="5976938" cy="338138"/>
          </a:xfrm>
          <a:prstGeom prst="rect">
            <a:avLst/>
          </a:prstGeom>
          <a:noFill/>
        </p:spPr>
        <p:txBody>
          <a:bodyPr>
            <a:spAutoFit/>
          </a:bodyPr>
          <a:lstStyle/>
          <a:p>
            <a:pPr>
              <a:defRPr/>
            </a:pPr>
            <a:r>
              <a:rPr lang="fr-FR" sz="1600" b="1">
                <a:solidFill>
                  <a:prstClr val="white"/>
                </a:solidFill>
              </a:rPr>
              <a:t>La santé des enfants du Canada : Un profil de l’ICSI</a:t>
            </a:r>
            <a:endParaRPr lang="en-US" sz="1600">
              <a:solidFill>
                <a:prstClr val="white"/>
              </a:solidFill>
            </a:endParaRPr>
          </a:p>
        </p:txBody>
      </p:sp>
      <p:sp>
        <p:nvSpPr>
          <p:cNvPr id="12" name="TextBox 11"/>
          <p:cNvSpPr txBox="1"/>
          <p:nvPr/>
        </p:nvSpPr>
        <p:spPr>
          <a:xfrm>
            <a:off x="6372225" y="6381750"/>
            <a:ext cx="2700338" cy="215900"/>
          </a:xfrm>
          <a:prstGeom prst="rect">
            <a:avLst/>
          </a:prstGeom>
          <a:noFill/>
        </p:spPr>
        <p:txBody>
          <a:bodyPr>
            <a:spAutoFit/>
          </a:bodyPr>
          <a:lstStyle/>
          <a:p>
            <a:pPr algn="r">
              <a:defRPr/>
            </a:pPr>
            <a:r>
              <a:rPr lang="en-US" sz="800">
                <a:solidFill>
                  <a:prstClr val="white"/>
                </a:solidFill>
                <a:latin typeface="Arial" charset="0"/>
              </a:rPr>
              <a:t>© 2012  </a:t>
            </a:r>
            <a:r>
              <a:rPr lang="fr-FR" sz="800">
                <a:solidFill>
                  <a:prstClr val="white"/>
                </a:solidFill>
                <a:latin typeface="Arial" charset="0"/>
              </a:rPr>
              <a:t>Institut canadien de la santé infantile</a:t>
            </a:r>
            <a:endParaRPr lang="en-US" sz="800">
              <a:solidFill>
                <a:prstClr val="white"/>
              </a:solidFill>
              <a:latin typeface="Arial" charset="0"/>
            </a:endParaRPr>
          </a:p>
        </p:txBody>
      </p:sp>
      <p:sp>
        <p:nvSpPr>
          <p:cNvPr id="13" name="TextBox 12"/>
          <p:cNvSpPr txBox="1"/>
          <p:nvPr/>
        </p:nvSpPr>
        <p:spPr>
          <a:xfrm>
            <a:off x="395288" y="6597650"/>
            <a:ext cx="8640762" cy="230188"/>
          </a:xfrm>
          <a:prstGeom prst="rect">
            <a:avLst/>
          </a:prstGeom>
          <a:noFill/>
        </p:spPr>
        <p:txBody>
          <a:bodyPr>
            <a:spAutoFit/>
          </a:bodyPr>
          <a:lstStyle/>
          <a:p>
            <a:pPr algn="r" fontAlgn="base">
              <a:spcBef>
                <a:spcPct val="0"/>
              </a:spcBef>
              <a:spcAft>
                <a:spcPct val="0"/>
              </a:spcAft>
              <a:defRPr/>
            </a:pPr>
            <a:r>
              <a:rPr lang="fr-FR" sz="900" i="1">
                <a:solidFill>
                  <a:prstClr val="white"/>
                </a:solidFill>
                <a:latin typeface="Arial" charset="0"/>
              </a:rPr>
              <a:t>La présente page n’est que l’une des sections du profil de l’ICSI. Pour d’autres données intéressantes sur les enfants et les jeunes, consultez  </a:t>
            </a:r>
            <a:r>
              <a:rPr lang="en-US" sz="900" b="1">
                <a:solidFill>
                  <a:prstClr val="white"/>
                </a:solidFill>
                <a:latin typeface="Arial" charset="0"/>
              </a:rPr>
              <a:t>http://profile.cich.ca/</a:t>
            </a:r>
            <a:endParaRPr lang="en-US" sz="900" b="1">
              <a:solidFill>
                <a:prstClr val="black"/>
              </a:solidFill>
              <a:latin typeface="Arial" charset="0"/>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6225"/>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a:t>
            </a:r>
            <a:r>
              <a:rPr lang="fr-FR" sz="1200" b="1">
                <a:solidFill>
                  <a:prstClr val="white"/>
                </a:solidFill>
                <a:latin typeface="Arial" charset="0"/>
              </a:rPr>
              <a:t>Les enfants et les jeunes du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0033352"/>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descr="TheC&amp;YofC_F 1.2.7.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412875"/>
            <a:ext cx="6337300" cy="389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0641124"/>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29</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2012-10-29T18:56:54Z</dcterms:created>
  <dcterms:modified xsi:type="dcterms:W3CDTF">2012-11-13T21:26:32Z</dcterms:modified>
</cp:coreProperties>
</file>