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35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98200D-F751-43D5-A665-E753957288E4}" type="datetimeFigureOut">
              <a:rPr lang="en-CA" smtClean="0"/>
              <a:t>02/11/2012</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492119-541D-45F7-B00C-E72F0A143801}" type="slidenum">
              <a:rPr lang="en-CA" smtClean="0"/>
              <a:t>‹#›</a:t>
            </a:fld>
            <a:endParaRPr lang="en-CA"/>
          </a:p>
        </p:txBody>
      </p:sp>
    </p:spTree>
    <p:extLst>
      <p:ext uri="{BB962C8B-B14F-4D97-AF65-F5344CB8AC3E}">
        <p14:creationId xmlns:p14="http://schemas.microsoft.com/office/powerpoint/2010/main" val="9722590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Aft>
                <a:spcPts val="0"/>
              </a:spcAft>
            </a:pPr>
            <a:r>
              <a:rPr lang="fr-CA" sz="1200" dirty="0" smtClean="0">
                <a:effectLst/>
                <a:latin typeface="+mn-lt"/>
                <a:ea typeface="Times New Roman"/>
              </a:rPr>
              <a:t>En 2009-2010, les nourrissons constituaient, et de loin, le groupe présentant le taux d’hospitalisations le plus élevé parmi tous les autres groupes. Les nourrissons obtenaient leur congé d’hôpital à un taux de 17 064/100 000, soit un taux au moins quatre fois plus élevé que celui de tous les autres groupes. Et parmi les nourrissons, les garçons ont été hospitalisés 1,3 fois plus que les filles.</a:t>
            </a:r>
            <a:endParaRPr lang="en-CA" sz="1200" dirty="0" smtClean="0">
              <a:effectLst/>
              <a:latin typeface="Times New Roman"/>
              <a:ea typeface="Times New Roman"/>
            </a:endParaRPr>
          </a:p>
          <a:p>
            <a:endParaRPr lang="en-CA"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266664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5F5F5"/>
        </a:solidFill>
        <a:effectLst/>
      </p:bgPr>
    </p:bg>
    <p:spTree>
      <p:nvGrpSpPr>
        <p:cNvPr id="1" name=""/>
        <p:cNvGrpSpPr/>
        <p:nvPr/>
      </p:nvGrpSpPr>
      <p:grpSpPr>
        <a:xfrm>
          <a:off x="0" y="0"/>
          <a:ext cx="0" cy="0"/>
          <a:chOff x="0" y="0"/>
          <a:chExt cx="0" cy="0"/>
        </a:xfrm>
      </p:grpSpPr>
      <p:sp>
        <p:nvSpPr>
          <p:cNvPr id="11" name="Rectangle 10"/>
          <p:cNvSpPr/>
          <p:nvPr/>
        </p:nvSpPr>
        <p:spPr>
          <a:xfrm>
            <a:off x="0" y="6237288"/>
            <a:ext cx="9144000" cy="620712"/>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27" name="Picture 6" descr="CICH_circleonly.ep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850" y="331788"/>
            <a:ext cx="6477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TextBox 7"/>
          <p:cNvSpPr txBox="1">
            <a:spLocks noChangeArrowheads="1"/>
          </p:cNvSpPr>
          <p:nvPr/>
        </p:nvSpPr>
        <p:spPr bwMode="auto">
          <a:xfrm>
            <a:off x="1116013" y="404813"/>
            <a:ext cx="7777162"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fr-FR" sz="2000" b="1">
                <a:solidFill>
                  <a:prstClr val="black"/>
                </a:solidFill>
              </a:rPr>
              <a:t>La santé des enfants du Canada : Un profil de l’ICSI </a:t>
            </a:r>
          </a:p>
          <a:p>
            <a:pPr eaLnBrk="1" fontAlgn="base" hangingPunct="1">
              <a:spcBef>
                <a:spcPts val="400"/>
              </a:spcBef>
              <a:spcAft>
                <a:spcPct val="0"/>
              </a:spcAft>
            </a:pPr>
            <a:r>
              <a:rPr lang="en-US" sz="1400">
                <a:solidFill>
                  <a:prstClr val="black"/>
                </a:solidFill>
                <a:latin typeface="Calibri" pitchFamily="34" charset="0"/>
              </a:rPr>
              <a:t>Module </a:t>
            </a:r>
            <a:r>
              <a:rPr lang="en-US" sz="1400">
                <a:solidFill>
                  <a:prstClr val="black"/>
                </a:solidFill>
              </a:rPr>
              <a:t>contextuel </a:t>
            </a:r>
            <a:endParaRPr lang="en-US" sz="1400">
              <a:solidFill>
                <a:prstClr val="black"/>
              </a:solidFill>
              <a:latin typeface="Calibri" pitchFamily="34" charset="0"/>
            </a:endParaRPr>
          </a:p>
        </p:txBody>
      </p:sp>
      <p:sp>
        <p:nvSpPr>
          <p:cNvPr id="1029" name="TextBox 9"/>
          <p:cNvSpPr txBox="1">
            <a:spLocks noChangeArrowheads="1"/>
          </p:cNvSpPr>
          <p:nvPr/>
        </p:nvSpPr>
        <p:spPr bwMode="auto">
          <a:xfrm>
            <a:off x="539750" y="6308725"/>
            <a:ext cx="59769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fr-FR" sz="1600" b="1">
                <a:solidFill>
                  <a:prstClr val="white"/>
                </a:solidFill>
                <a:latin typeface="Calibri" pitchFamily="34" charset="0"/>
              </a:rPr>
              <a:t>La santé des enfants du Canada : Un profil de l’ICSI</a:t>
            </a:r>
            <a:endParaRPr lang="en-US" sz="1600">
              <a:solidFill>
                <a:prstClr val="white"/>
              </a:solidFill>
              <a:latin typeface="Calibri" pitchFamily="34" charset="0"/>
            </a:endParaRPr>
          </a:p>
        </p:txBody>
      </p:sp>
      <p:sp>
        <p:nvSpPr>
          <p:cNvPr id="1030" name="TextBox 11"/>
          <p:cNvSpPr txBox="1">
            <a:spLocks noChangeArrowheads="1"/>
          </p:cNvSpPr>
          <p:nvPr/>
        </p:nvSpPr>
        <p:spPr bwMode="auto">
          <a:xfrm>
            <a:off x="6372225" y="6381750"/>
            <a:ext cx="2700338"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fontAlgn="base" hangingPunct="1">
              <a:spcBef>
                <a:spcPct val="0"/>
              </a:spcBef>
              <a:spcAft>
                <a:spcPct val="0"/>
              </a:spcAft>
            </a:pPr>
            <a:r>
              <a:rPr lang="en-US" sz="800">
                <a:solidFill>
                  <a:prstClr val="white"/>
                </a:solidFill>
              </a:rPr>
              <a:t>© 2012  </a:t>
            </a:r>
            <a:r>
              <a:rPr lang="fr-FR" sz="800">
                <a:solidFill>
                  <a:prstClr val="white"/>
                </a:solidFill>
              </a:rPr>
              <a:t>Institut canadien de la santé infantile</a:t>
            </a:r>
            <a:endParaRPr lang="en-US" sz="800">
              <a:solidFill>
                <a:prstClr val="white"/>
              </a:solidFill>
            </a:endParaRPr>
          </a:p>
        </p:txBody>
      </p:sp>
      <p:sp>
        <p:nvSpPr>
          <p:cNvPr id="1031" name="TextBox 12"/>
          <p:cNvSpPr txBox="1">
            <a:spLocks noChangeArrowheads="1"/>
          </p:cNvSpPr>
          <p:nvPr/>
        </p:nvSpPr>
        <p:spPr bwMode="auto">
          <a:xfrm>
            <a:off x="395288" y="6597650"/>
            <a:ext cx="8640762"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fontAlgn="base" hangingPunct="1">
              <a:spcBef>
                <a:spcPct val="0"/>
              </a:spcBef>
              <a:spcAft>
                <a:spcPct val="0"/>
              </a:spcAft>
            </a:pPr>
            <a:r>
              <a:rPr lang="fr-FR" sz="900" i="1">
                <a:solidFill>
                  <a:prstClr val="white"/>
                </a:solidFill>
              </a:rPr>
              <a:t>La présente page n’est que l’une des sections du profil de l’ICSI. Pour d’autres données intéressantes sur les enfants et les jeunes, consultez  </a:t>
            </a:r>
            <a:r>
              <a:rPr lang="en-US" sz="900" b="1">
                <a:solidFill>
                  <a:prstClr val="white"/>
                </a:solidFill>
              </a:rPr>
              <a:t>http://profile.cich.ca/</a:t>
            </a:r>
            <a:endParaRPr lang="en-US" sz="900" b="1">
              <a:solidFill>
                <a:prstClr val="black"/>
              </a:solidFill>
            </a:endParaRPr>
          </a:p>
        </p:txBody>
      </p:sp>
      <p:pic>
        <p:nvPicPr>
          <p:cNvPr id="1032" name="Picture 13" descr="CICH_WTcircleonly.eps"/>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6700" y="6308725"/>
            <a:ext cx="273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4"/>
          <p:cNvSpPr/>
          <p:nvPr userDrawn="1"/>
        </p:nvSpPr>
        <p:spPr>
          <a:xfrm>
            <a:off x="0" y="0"/>
            <a:ext cx="9144000" cy="215900"/>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34" name="Picture 13" descr="Profile filmstrip.jp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0" y="5405438"/>
            <a:ext cx="9144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5" name="TextBox 15"/>
          <p:cNvSpPr txBox="1">
            <a:spLocks noChangeArrowheads="1"/>
          </p:cNvSpPr>
          <p:nvPr userDrawn="1"/>
        </p:nvSpPr>
        <p:spPr bwMode="auto">
          <a:xfrm>
            <a:off x="2916238" y="765175"/>
            <a:ext cx="5976937" cy="276225"/>
          </a:xfrm>
          <a:prstGeom prst="rect">
            <a:avLst/>
          </a:prstGeom>
          <a:solidFill>
            <a:srgbClr val="1E335E"/>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sz="1200" b="1">
                <a:solidFill>
                  <a:prstClr val="white"/>
                </a:solidFill>
              </a:rPr>
              <a:t>Section 3 – </a:t>
            </a:r>
            <a:r>
              <a:rPr lang="fr-FR" sz="1200" b="1">
                <a:solidFill>
                  <a:prstClr val="white"/>
                </a:solidFill>
              </a:rPr>
              <a:t>Résulatats de santé</a:t>
            </a:r>
            <a:endParaRPr lang="en-US" sz="1200">
              <a:solidFill>
                <a:prstClr val="white"/>
              </a:solidFill>
            </a:endParaRPr>
          </a:p>
        </p:txBody>
      </p:sp>
      <p:cxnSp>
        <p:nvCxnSpPr>
          <p:cNvPr id="17" name="Straight Connector 16"/>
          <p:cNvCxnSpPr/>
          <p:nvPr userDrawn="1"/>
        </p:nvCxnSpPr>
        <p:spPr>
          <a:xfrm flipH="1">
            <a:off x="323850" y="1268413"/>
            <a:ext cx="856932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9065587"/>
      </p:ext>
    </p:extLst>
  </p:cSld>
  <p:clrMap bg1="lt1" tx1="dk1" bg2="lt2" tx2="dk2" accent1="accent1" accent2="accent2" accent3="accent3" accent4="accent4" accent5="accent5" accent6="accent6" hlink="hlink" folHlink="folHlink"/>
  <p:sldLayoutIdLst>
    <p:sldLayoutId id="2147483661"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342900" indent="-342900" algn="l" rtl="0" eaLnBrk="0" fontAlgn="base" hangingPunct="0">
        <a:spcBef>
          <a:spcPct val="20000"/>
        </a:spcBef>
        <a:spcAft>
          <a:spcPct val="0"/>
        </a:spcAft>
        <a:buFont typeface="Arial" charset="0"/>
        <a:buChar char="•"/>
        <a:defRPr sz="1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ealthOut_F 3.1.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331913" y="1341438"/>
            <a:ext cx="6480175" cy="3989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37593458"/>
      </p:ext>
    </p:extLst>
  </p:cSld>
  <p:clrMapOvr>
    <a:masterClrMapping/>
  </p:clrMapOvr>
  <p:timing>
    <p:tnLst>
      <p:par>
        <p:cTn id="1" dur="indefinite" restart="never" nodeType="tmRoot"/>
      </p:par>
    </p:tnLst>
  </p:timing>
</p:sld>
</file>

<file path=ppt/theme/theme1.xml><?xml version="1.0" encoding="utf-8"?>
<a:theme xmlns:a="http://schemas.openxmlformats.org/drawingml/2006/main" name="CICH Profile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37</Words>
  <Application>Microsoft Office PowerPoint</Application>
  <PresentationFormat>On-screen Show (4:3)</PresentationFormat>
  <Paragraphs>1</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CICH Profile Template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Natalie Phillips</dc:creator>
  <cp:lastModifiedBy>Natalie Phillips</cp:lastModifiedBy>
  <cp:revision>1</cp:revision>
  <dcterms:created xsi:type="dcterms:W3CDTF">2012-11-02T16:08:12Z</dcterms:created>
  <dcterms:modified xsi:type="dcterms:W3CDTF">2012-11-02T16:08:44Z</dcterms:modified>
</cp:coreProperties>
</file>