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5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6810B9-2E8E-436A-9027-A7B043733E28}" type="datetimeFigureOut">
              <a:rPr lang="en-CA" smtClean="0"/>
              <a:t>01/11/2012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7851C9-1039-4B9E-A3E0-D911FD405C4C}" type="slidenum">
              <a:rPr lang="en-CA" smtClean="0"/>
              <a:t>‹#›</a:t>
            </a:fld>
            <a:endParaRPr lang="en-CA"/>
          </a:p>
        </p:txBody>
      </p:sp>
    </p:spTree>
    <p:extLst>
      <p:ext uri="{BB962C8B-B14F-4D97-AF65-F5344CB8AC3E}">
        <p14:creationId xmlns:p14="http://schemas.microsoft.com/office/powerpoint/2010/main" val="31367405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CA" smtClean="0"/>
              <a:t>En 2001, le recensement renfermait pour la première fois une question concernant les couples de même sexe. Le 17 juin 2003, le premier ministre Jean Chrétien et le ministre de la Justice Martin Cauchon ont annoncé que le gouvernement fédéral présenterait un projet de loi pour légaliser les mariages entre conjoints de même sexe à la grandeur du pays. </a:t>
            </a:r>
            <a:endParaRPr lang="en-CA" smtClean="0"/>
          </a:p>
          <a:p>
            <a:r>
              <a:rPr lang="fr-CA" smtClean="0"/>
              <a:t> </a:t>
            </a:r>
            <a:endParaRPr lang="en-CA" smtClean="0"/>
          </a:p>
          <a:p>
            <a:r>
              <a:rPr lang="fr-CA" smtClean="0"/>
              <a:t>En 2005, la Cour suprême du Canada a légalisé ces mariages. Un an plus tard, dans le cadre du recensement de 2006, 17 % des couples de même sexe ont déclaré être mariés, tandis que 83 % continuaient de vivre en union libre. En revanche, 82 % des couples hétérosexuels étaient mariés et 18 % vivaient en union libre. </a:t>
            </a:r>
            <a:endParaRPr lang="en-CA" smtClean="0"/>
          </a:p>
          <a:p>
            <a:endParaRPr lang="en-CA" smtClean="0"/>
          </a:p>
          <a:p>
            <a:r>
              <a:rPr lang="fr-CA" b="1" smtClean="0"/>
              <a:t>Conséquences</a:t>
            </a:r>
            <a:r>
              <a:rPr lang="fr-CA" smtClean="0"/>
              <a:t> </a:t>
            </a:r>
            <a:endParaRPr lang="en-CA" smtClean="0"/>
          </a:p>
          <a:p>
            <a:r>
              <a:rPr lang="fr-CA" smtClean="0"/>
              <a:t>En intentant des poursuites en vertu de la Charte, les couples de même sexe ont fait des progrès appréciables sur la voie de l’égalité juridique avec les couples hétérosexuels. Plusieurs poursuites alléguant une discrimination fondée sur l’orientation sexuelle ont été intentées devant les tribunaux en vertu de la Charte dans le contexte du droit de la famille ou non. Des couples de même sexe ont invoqué la Charte pour obtenir des droits et obligations similaires à ceux des couples hétérosexuels.</a:t>
            </a:r>
            <a:endParaRPr lang="en-CA" smtClean="0"/>
          </a:p>
          <a:p>
            <a:endParaRPr lang="en-CA"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21854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27" name="Picture 6" descr="CICH_circleonly.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331788"/>
            <a:ext cx="6477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extBox 7"/>
          <p:cNvSpPr txBox="1">
            <a:spLocks noChangeArrowheads="1"/>
          </p:cNvSpPr>
          <p:nvPr/>
        </p:nvSpPr>
        <p:spPr bwMode="auto">
          <a:xfrm>
            <a:off x="1116013" y="404813"/>
            <a:ext cx="7777162"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fr-FR" sz="2000" b="1">
                <a:solidFill>
                  <a:prstClr val="black"/>
                </a:solidFill>
              </a:rPr>
              <a:t>La santé des enfants du Canada : Un profil de l’ICSI </a:t>
            </a:r>
          </a:p>
          <a:p>
            <a:pPr eaLnBrk="1" fontAlgn="base" hangingPunct="1">
              <a:spcBef>
                <a:spcPts val="400"/>
              </a:spcBef>
              <a:spcAft>
                <a:spcPct val="0"/>
              </a:spcAft>
            </a:pPr>
            <a:r>
              <a:rPr lang="en-US" sz="1400">
                <a:solidFill>
                  <a:prstClr val="black"/>
                </a:solidFill>
                <a:latin typeface="Calibri" pitchFamily="34" charset="0"/>
              </a:rPr>
              <a:t>Module </a:t>
            </a:r>
            <a:r>
              <a:rPr lang="en-US" sz="1400">
                <a:solidFill>
                  <a:prstClr val="black"/>
                </a:solidFill>
              </a:rPr>
              <a:t>contextuel </a:t>
            </a:r>
            <a:endParaRPr lang="en-US" sz="1400">
              <a:solidFill>
                <a:prstClr val="black"/>
              </a:solidFill>
              <a:latin typeface="Calibri" pitchFamily="34" charset="0"/>
            </a:endParaRPr>
          </a:p>
        </p:txBody>
      </p:sp>
      <p:sp>
        <p:nvSpPr>
          <p:cNvPr id="1029" name="TextBox 9"/>
          <p:cNvSpPr txBox="1">
            <a:spLocks noChangeArrowheads="1"/>
          </p:cNvSpPr>
          <p:nvPr/>
        </p:nvSpPr>
        <p:spPr bwMode="auto">
          <a:xfrm>
            <a:off x="539750" y="6308725"/>
            <a:ext cx="59769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fr-FR" sz="1600" b="1">
                <a:solidFill>
                  <a:prstClr val="white"/>
                </a:solidFill>
                <a:latin typeface="Calibri" pitchFamily="34" charset="0"/>
              </a:rPr>
              <a:t>La santé des enfants du Canada : Un profil de l’ICSI</a:t>
            </a:r>
            <a:endParaRPr lang="en-US" sz="1600">
              <a:solidFill>
                <a:prstClr val="white"/>
              </a:solidFill>
              <a:latin typeface="Calibri" pitchFamily="34" charset="0"/>
            </a:endParaRPr>
          </a:p>
        </p:txBody>
      </p:sp>
      <p:sp>
        <p:nvSpPr>
          <p:cNvPr id="1030" name="TextBox 11"/>
          <p:cNvSpPr txBox="1">
            <a:spLocks noChangeArrowheads="1"/>
          </p:cNvSpPr>
          <p:nvPr/>
        </p:nvSpPr>
        <p:spPr bwMode="auto">
          <a:xfrm>
            <a:off x="6372225" y="6381750"/>
            <a:ext cx="2700338"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fontAlgn="base" hangingPunct="1">
              <a:spcBef>
                <a:spcPct val="0"/>
              </a:spcBef>
              <a:spcAft>
                <a:spcPct val="0"/>
              </a:spcAft>
            </a:pPr>
            <a:r>
              <a:rPr lang="en-US" sz="800">
                <a:solidFill>
                  <a:prstClr val="white"/>
                </a:solidFill>
              </a:rPr>
              <a:t>© 2012  </a:t>
            </a:r>
            <a:r>
              <a:rPr lang="fr-FR" sz="800">
                <a:solidFill>
                  <a:prstClr val="white"/>
                </a:solidFill>
              </a:rPr>
              <a:t>Institut canadien de la santé infantile</a:t>
            </a:r>
            <a:endParaRPr lang="en-US" sz="800">
              <a:solidFill>
                <a:prstClr val="white"/>
              </a:solidFill>
            </a:endParaRPr>
          </a:p>
        </p:txBody>
      </p:sp>
      <p:sp>
        <p:nvSpPr>
          <p:cNvPr id="1031" name="TextBox 12"/>
          <p:cNvSpPr txBox="1">
            <a:spLocks noChangeArrowheads="1"/>
          </p:cNvSpPr>
          <p:nvPr/>
        </p:nvSpPr>
        <p:spPr bwMode="auto">
          <a:xfrm>
            <a:off x="395288" y="6597650"/>
            <a:ext cx="8640762"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fontAlgn="base" hangingPunct="1">
              <a:spcBef>
                <a:spcPct val="0"/>
              </a:spcBef>
              <a:spcAft>
                <a:spcPct val="0"/>
              </a:spcAft>
            </a:pPr>
            <a:r>
              <a:rPr lang="fr-FR" sz="900" i="1">
                <a:solidFill>
                  <a:prstClr val="white"/>
                </a:solidFill>
              </a:rPr>
              <a:t>La présente page n’est que l’une des sections du profil de l’ICSI. Pour d’autres données intéressantes sur les enfants et les jeunes, consultez  </a:t>
            </a:r>
            <a:r>
              <a:rPr lang="en-US" sz="900" b="1">
                <a:solidFill>
                  <a:prstClr val="white"/>
                </a:solidFill>
              </a:rPr>
              <a:t>http://profile.cich.ca/</a:t>
            </a:r>
            <a:endParaRPr lang="en-US" sz="900" b="1">
              <a:solidFill>
                <a:prstClr val="black"/>
              </a:solidFill>
            </a:endParaRPr>
          </a:p>
        </p:txBody>
      </p:sp>
      <p:pic>
        <p:nvPicPr>
          <p:cNvPr id="1032" name="Picture 13" descr="CICH_WTcircleonly.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 y="6308725"/>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34" name="Picture 13" descr="Profile filmstrip.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5405438"/>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TextBox 15"/>
          <p:cNvSpPr txBox="1">
            <a:spLocks noChangeArrowheads="1"/>
          </p:cNvSpPr>
          <p:nvPr userDrawn="1"/>
        </p:nvSpPr>
        <p:spPr bwMode="auto">
          <a:xfrm>
            <a:off x="2916238" y="765175"/>
            <a:ext cx="5976937" cy="276225"/>
          </a:xfrm>
          <a:prstGeom prst="rect">
            <a:avLst/>
          </a:prstGeom>
          <a:solidFill>
            <a:srgbClr val="1E335E"/>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r>
              <a:rPr lang="en-US" sz="1200" b="1">
                <a:solidFill>
                  <a:prstClr val="white"/>
                </a:solidFill>
              </a:rPr>
              <a:t>Section 2 – </a:t>
            </a:r>
            <a:r>
              <a:rPr lang="fr-FR" sz="1200" b="1">
                <a:solidFill>
                  <a:prstClr val="white"/>
                </a:solidFill>
              </a:rPr>
              <a:t>Vie familiale</a:t>
            </a:r>
            <a:endParaRPr lang="en-US" sz="1200">
              <a:solidFill>
                <a:prstClr val="white"/>
              </a:solidFill>
            </a:endParaRPr>
          </a:p>
        </p:txBody>
      </p:sp>
      <p:cxnSp>
        <p:nvCxnSpPr>
          <p:cNvPr id="17" name="Straight Connector 16"/>
          <p:cNvCxnSpPr/>
          <p:nvPr userDrawn="1"/>
        </p:nvCxnSpPr>
        <p:spPr>
          <a:xfrm flipH="1">
            <a:off x="323850" y="1268413"/>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7800162"/>
      </p:ext>
    </p:extLst>
  </p:cSld>
  <p:clrMap bg1="lt1" tx1="dk1" bg2="lt2" tx2="dk2" accent1="accent1" accent2="accent2" accent3="accent3" accent4="accent4" accent5="accent5" accent6="accent6" hlink="hlink" folHlink="folHlink"/>
  <p:sldLayoutIdLst>
    <p:sldLayoutId id="2147483661"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 descr="C:\Users\Natalie Phillips\Desktop\Profile Launch\Family Life\JPEGs\Family_F 2.1.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8888" y="1341438"/>
            <a:ext cx="6551612" cy="403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7318520"/>
      </p:ext>
    </p:extLst>
  </p:cSld>
  <p:clrMapOvr>
    <a:masterClrMapping/>
  </p:clrMapOvr>
  <p:timing>
    <p:tnLst>
      <p:par>
        <p:cTn id="1" dur="indefinite" restart="never" nodeType="tmRoot"/>
      </p:par>
    </p:tnLst>
  </p:timing>
</p:sld>
</file>

<file path=ppt/theme/theme1.xml><?xml version="1.0" encoding="utf-8"?>
<a:theme xmlns:a="http://schemas.openxmlformats.org/drawingml/2006/main" name="CICH Profi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Words>
  <Application>Microsoft Office PowerPoint</Application>
  <PresentationFormat>On-screen Show (4:3)</PresentationFormat>
  <Paragraphs>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CICH Profile Template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Phillips</dc:creator>
  <cp:lastModifiedBy>Natalie Phillips</cp:lastModifiedBy>
  <cp:revision>1</cp:revision>
  <dcterms:created xsi:type="dcterms:W3CDTF">2012-11-01T15:24:06Z</dcterms:created>
  <dcterms:modified xsi:type="dcterms:W3CDTF">2012-11-01T15:24:20Z</dcterms:modified>
</cp:coreProperties>
</file>