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1706" autoAdjust="0"/>
  </p:normalViewPr>
  <p:slideViewPr>
    <p:cSldViewPr>
      <p:cViewPr varScale="1">
        <p:scale>
          <a:sx n="22" d="100"/>
          <a:sy n="22" d="100"/>
        </p:scale>
        <p:origin x="-1219" y="-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EDE91E-A98C-45E1-9907-8D1EF86AFED4}" type="datetimeFigureOut">
              <a:rPr lang="en-CA" smtClean="0"/>
              <a:t>01/05/2013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E5AB4D-47F0-4695-8489-D8DE5976CDEB}" type="slidenum">
              <a:rPr lang="en-CA" smtClean="0"/>
              <a:t>‹#›</a:t>
            </a:fld>
            <a:endParaRPr lang="en-CA"/>
          </a:p>
        </p:txBody>
      </p:sp>
    </p:spTree>
    <p:extLst>
      <p:ext uri="{BB962C8B-B14F-4D97-AF65-F5344CB8AC3E}">
        <p14:creationId xmlns:p14="http://schemas.microsoft.com/office/powerpoint/2010/main" val="3343053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dirty="0" smtClean="0"/>
              <a:t>Entre la moitié des années 1990 et la fin des années 2000, le coefficient Gini de tous les pays du G8 est allé en augmentant. Cette tendance montre qu’il y a un écart croissant entre les riches et les pauvres.</a:t>
            </a:r>
          </a:p>
          <a:p>
            <a:endParaRPr lang="fr-FR" dirty="0" smtClean="0"/>
          </a:p>
          <a:p>
            <a:r>
              <a:rPr lang="fr-FR" b="1" dirty="0" smtClean="0"/>
              <a:t>Conséquences</a:t>
            </a:r>
          </a:p>
          <a:p>
            <a:pPr marL="0" marR="0" indent="0" algn="l" defTabSz="914400" rtl="0" eaLnBrk="0" fontAlgn="base" latinLnBrk="0" hangingPunct="0">
              <a:lnSpc>
                <a:spcPct val="100000"/>
              </a:lnSpc>
              <a:spcBef>
                <a:spcPct val="30000"/>
              </a:spcBef>
              <a:spcAft>
                <a:spcPct val="0"/>
              </a:spcAft>
              <a:buClrTx/>
              <a:buSzTx/>
              <a:buFontTx/>
              <a:buNone/>
              <a:tabLst/>
              <a:defRPr/>
            </a:pPr>
            <a:r>
              <a:rPr lang="fr-FR" dirty="0" smtClean="0"/>
              <a:t>Un certain nombre de facteurs expliquent le fait que la distribution du revenu soit de plus en plus inégale au Canada et dans des pays semblables. L’un de ces importants facteurs est le nombre croissant de ménages monoparentaux. </a:t>
            </a:r>
            <a:r>
              <a:rPr lang="fr-FR" baseline="30000" dirty="0" smtClean="0"/>
              <a:t>1 </a:t>
            </a:r>
            <a:endParaRPr lang="fr-FR" dirty="0" smtClean="0"/>
          </a:p>
          <a:p>
            <a:endParaRPr lang="fr-FR"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fr-FR" dirty="0" smtClean="0"/>
              <a:t>Au Canada, 80 % des foyers monoparentaux sont dirigés par des femmes. « En 2010, près de 22 % des enfants provenant de familles monoparentales dirigées par une femme vivaient dans un foyer à faible revenu, alors qu’à peine moins de 6 % des enfants vivant dans une famille biparentale vivaient dans un foyer à faible revenu. » </a:t>
            </a:r>
            <a:r>
              <a:rPr lang="fr-FR" baseline="30000" dirty="0" smtClean="0"/>
              <a:t>2 </a:t>
            </a:r>
          </a:p>
          <a:p>
            <a:endParaRPr lang="fr-FR" dirty="0" smtClean="0"/>
          </a:p>
          <a:p>
            <a:endParaRPr lang="fr-FR" baseline="30000" dirty="0" smtClean="0"/>
          </a:p>
          <a:p>
            <a:r>
              <a:rPr lang="fr-FR" baseline="30000" dirty="0" smtClean="0"/>
              <a:t>1 </a:t>
            </a:r>
            <a:r>
              <a:rPr lang="fr-FR" dirty="0" smtClean="0"/>
              <a:t>OCDE (2008). « Croissance et inégalités : Distribution des revenus et pauvreté dans les pays de l’OCDE », disponible à : http://www.oecd.org/els/socialpoliciesanddata/</a:t>
            </a:r>
          </a:p>
          <a:p>
            <a:r>
              <a:rPr lang="fr-FR" dirty="0" smtClean="0"/>
              <a:t>41527936.pdf, consulté la dernière fois le 29 juin 2012.</a:t>
            </a:r>
          </a:p>
          <a:p>
            <a:endParaRPr lang="fr-FR"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fr-FR" baseline="30000" dirty="0" smtClean="0"/>
              <a:t>2 </a:t>
            </a:r>
            <a:r>
              <a:rPr lang="fr-FR" dirty="0" smtClean="0"/>
              <a:t>Mitchell, P. (2012), Institut du mariage et de la famille Canada, « </a:t>
            </a:r>
            <a:r>
              <a:rPr lang="fr-FR" dirty="0" err="1" smtClean="0"/>
              <a:t>Marriage</a:t>
            </a:r>
            <a:r>
              <a:rPr lang="fr-FR" dirty="0" smtClean="0"/>
              <a:t> and </a:t>
            </a:r>
            <a:r>
              <a:rPr lang="fr-FR" dirty="0" err="1" smtClean="0"/>
              <a:t>Poverty</a:t>
            </a:r>
            <a:r>
              <a:rPr lang="fr-FR" dirty="0" smtClean="0"/>
              <a:t> in Canada », disponible à : http://www.imfcanada.org/sites/default/files/ereview_</a:t>
            </a:r>
          </a:p>
          <a:p>
            <a:r>
              <a:rPr lang="fr-FR" dirty="0" smtClean="0"/>
              <a:t>September28_12_0.pdf, consulté la dernière fois le 29 juin 2012.</a:t>
            </a:r>
            <a:endParaRPr lang="en-CA" smtClean="0"/>
          </a:p>
          <a:p>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1420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Box 7"/>
          <p:cNvSpPr txBox="1">
            <a:spLocks noChangeArrowheads="1"/>
          </p:cNvSpPr>
          <p:nvPr/>
        </p:nvSpPr>
        <p:spPr bwMode="auto">
          <a:xfrm>
            <a:off x="1116013" y="404813"/>
            <a:ext cx="777716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fr-FR" sz="2000" b="1">
                <a:solidFill>
                  <a:prstClr val="black"/>
                </a:solidFill>
              </a:rPr>
              <a:t>La santé des enfants du Canada : Un profil de l’ICSI </a:t>
            </a:r>
          </a:p>
          <a:p>
            <a:pPr fontAlgn="base">
              <a:spcBef>
                <a:spcPts val="400"/>
              </a:spcBef>
              <a:spcAft>
                <a:spcPct val="0"/>
              </a:spcAft>
            </a:pPr>
            <a:r>
              <a:rPr lang="en-US" sz="1400">
                <a:solidFill>
                  <a:prstClr val="black"/>
                </a:solidFill>
                <a:latin typeface="Calibri" pitchFamily="34" charset="0"/>
              </a:rPr>
              <a:t>Module </a:t>
            </a:r>
            <a:r>
              <a:rPr lang="en-US" sz="1400">
                <a:solidFill>
                  <a:prstClr val="black"/>
                </a:solidFill>
              </a:rPr>
              <a:t>contextuel </a:t>
            </a:r>
            <a:endParaRPr lang="en-US" sz="1400">
              <a:solidFill>
                <a:prstClr val="black"/>
              </a:solidFill>
              <a:latin typeface="Calibri" pitchFamily="34" charset="0"/>
            </a:endParaRPr>
          </a:p>
        </p:txBody>
      </p:sp>
      <p:sp>
        <p:nvSpPr>
          <p:cNvPr id="1029" name="TextBox 9"/>
          <p:cNvSpPr txBox="1">
            <a:spLocks noChangeArrowheads="1"/>
          </p:cNvSpPr>
          <p:nvPr/>
        </p:nvSpPr>
        <p:spPr bwMode="auto">
          <a:xfrm>
            <a:off x="539750" y="6308725"/>
            <a:ext cx="597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fr-FR" sz="1600" b="1">
                <a:solidFill>
                  <a:prstClr val="white"/>
                </a:solidFill>
                <a:latin typeface="Calibri" pitchFamily="34" charset="0"/>
              </a:rPr>
              <a:t>La santé des enfants du Canada : Un profil de l’ICSI</a:t>
            </a:r>
            <a:endParaRPr lang="en-US" sz="1600">
              <a:solidFill>
                <a:prstClr val="white"/>
              </a:solidFill>
              <a:latin typeface="Calibri" pitchFamily="34" charset="0"/>
            </a:endParaRPr>
          </a:p>
        </p:txBody>
      </p:sp>
      <p:sp>
        <p:nvSpPr>
          <p:cNvPr id="1030" name="TextBox 11"/>
          <p:cNvSpPr txBox="1">
            <a:spLocks noChangeArrowheads="1"/>
          </p:cNvSpPr>
          <p:nvPr/>
        </p:nvSpPr>
        <p:spPr bwMode="auto">
          <a:xfrm>
            <a:off x="6372225" y="6381750"/>
            <a:ext cx="27003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sz="800">
                <a:solidFill>
                  <a:prstClr val="white"/>
                </a:solidFill>
              </a:rPr>
              <a:t>© 2013  </a:t>
            </a:r>
            <a:r>
              <a:rPr lang="fr-FR" sz="800">
                <a:solidFill>
                  <a:prstClr val="white"/>
                </a:solidFill>
              </a:rPr>
              <a:t>Institut canadien de la santé infantile</a:t>
            </a:r>
            <a:endParaRPr lang="en-US" sz="800">
              <a:solidFill>
                <a:prstClr val="white"/>
              </a:solidFill>
            </a:endParaRPr>
          </a:p>
        </p:txBody>
      </p:sp>
      <p:sp>
        <p:nvSpPr>
          <p:cNvPr id="1031" name="TextBox 12"/>
          <p:cNvSpPr txBox="1">
            <a:spLocks noChangeArrowheads="1"/>
          </p:cNvSpPr>
          <p:nvPr/>
        </p:nvSpPr>
        <p:spPr bwMode="auto">
          <a:xfrm>
            <a:off x="395288" y="6597650"/>
            <a:ext cx="86407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fr-FR" sz="900" i="1">
                <a:solidFill>
                  <a:prstClr val="white"/>
                </a:solidFill>
              </a:rPr>
              <a:t>La présente page n’est que l’une des sections du profil de l’ICSI. Pour d’autres données intéressantes sur les enfants et les jeunes, consultez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5"/>
          <p:cNvSpPr txBox="1">
            <a:spLocks noChangeArrowheads="1"/>
          </p:cNvSpPr>
          <p:nvPr userDrawn="1"/>
        </p:nvSpPr>
        <p:spPr bwMode="auto">
          <a:xfrm>
            <a:off x="2916238" y="765175"/>
            <a:ext cx="5976937" cy="276225"/>
          </a:xfrm>
          <a:prstGeom prst="rect">
            <a:avLst/>
          </a:prstGeom>
          <a:solidFill>
            <a:srgbClr val="1E335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en-US" sz="1200" b="1">
                <a:solidFill>
                  <a:prstClr val="white"/>
                </a:solidFill>
              </a:rPr>
              <a:t>Section 5 – Comparaisons internationales</a:t>
            </a:r>
            <a:endParaRPr lang="en-US" sz="1200">
              <a:solidFill>
                <a:prstClr val="white"/>
              </a:solidFill>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298697"/>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Natalie Phillips\Desktop\Profile Launch\International Comparisons\JPGS\International_F 5.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1306721"/>
            <a:ext cx="6552728" cy="4021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0075756"/>
      </p:ext>
    </p:extLst>
  </p:cSld>
  <p:clrMapOvr>
    <a:masterClrMapping/>
  </p:clrMapOvr>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230</Words>
  <Application>Microsoft Office PowerPoint</Application>
  <PresentationFormat>On-screen Show (4:3)</PresentationFormat>
  <Paragraphs>13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Meghan Marcotte</dc:creator>
  <cp:lastModifiedBy>Meghan Marcotte</cp:lastModifiedBy>
  <cp:revision>2</cp:revision>
  <dcterms:created xsi:type="dcterms:W3CDTF">2013-05-01T01:55:38Z</dcterms:created>
  <dcterms:modified xsi:type="dcterms:W3CDTF">2013-05-01T17:32:45Z</dcterms:modified>
</cp:coreProperties>
</file>