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7773" autoAdjust="0"/>
  </p:normalViewPr>
  <p:slideViewPr>
    <p:cSldViewPr>
      <p:cViewPr>
        <p:scale>
          <a:sx n="60" d="100"/>
          <a:sy n="60" d="100"/>
        </p:scale>
        <p:origin x="-1373"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26FF19-F801-4584-9F1D-5E6DC54F9454}" type="datetimeFigureOut">
              <a:rPr lang="en-CA" smtClean="0"/>
              <a:t>12/09/2013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402D0-A9E4-48E1-B6FD-9BB35E245D8A}" type="slidenum">
              <a:rPr lang="en-CA" smtClean="0"/>
              <a:t>‹#›</a:t>
            </a:fld>
            <a:endParaRPr lang="en-CA"/>
          </a:p>
        </p:txBody>
      </p:sp>
    </p:spTree>
    <p:extLst>
      <p:ext uri="{BB962C8B-B14F-4D97-AF65-F5344CB8AC3E}">
        <p14:creationId xmlns:p14="http://schemas.microsoft.com/office/powerpoint/2010/main" val="1493287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dirty="0" smtClean="0"/>
              <a:t>L’indice Gini permet de mesurer l’inégalité des revenus – plus le coefficient est élevé, plus la distribution du revenu est inégale. Parmi les pays </a:t>
            </a:r>
            <a:r>
              <a:rPr lang="fr-FR" dirty="0" smtClean="0"/>
              <a:t>de l’OCDE</a:t>
            </a:r>
            <a:r>
              <a:rPr lang="fr-FR" baseline="30000" dirty="0" smtClean="0"/>
              <a:t>1</a:t>
            </a:r>
            <a:r>
              <a:rPr lang="fr-FR" dirty="0" smtClean="0"/>
              <a:t>, le coefficient Gini du Canada est inférieur à celui des États-Unis, du Royaume-Uni, de l’Italie et du Japon, mais supérieur à celui de l’Allemagne, de la France, de la Suède et du Danemark.</a:t>
            </a:r>
          </a:p>
          <a:p>
            <a:endParaRPr lang="fr-FR" dirty="0" smtClean="0"/>
          </a:p>
          <a:p>
            <a:r>
              <a:rPr lang="fr-FR" sz="1200" baseline="30000" dirty="0" smtClean="0"/>
              <a:t>1</a:t>
            </a:r>
            <a:r>
              <a:rPr lang="fr-FR" sz="1200" dirty="0" smtClean="0"/>
              <a:t>L’OCDE (Organisation pour la coopération et le développement</a:t>
            </a:r>
            <a:r>
              <a:rPr lang="fr-FR" sz="1200" baseline="0" dirty="0" smtClean="0"/>
              <a:t> économiques) est une organisation qui rassemble 30 pays qui croient fermement au système de libre marché</a:t>
            </a:r>
            <a:r>
              <a:rPr lang="fr-FR" sz="1200" baseline="0" smtClean="0"/>
              <a:t>. </a:t>
            </a:r>
          </a:p>
          <a:p>
            <a:endParaRPr lang="fr-FR" sz="1200" dirty="0" smtClean="0"/>
          </a:p>
          <a:p>
            <a:r>
              <a:rPr lang="fr-FR" sz="1200" b="1" dirty="0" smtClean="0"/>
              <a:t>Conséquences</a:t>
            </a:r>
          </a:p>
          <a:p>
            <a:pPr marL="0" marR="0" indent="0" algn="l" defTabSz="914400" rtl="0" eaLnBrk="0" fontAlgn="base" latinLnBrk="0" hangingPunct="0">
              <a:lnSpc>
                <a:spcPct val="100000"/>
              </a:lnSpc>
              <a:spcBef>
                <a:spcPct val="30000"/>
              </a:spcBef>
              <a:spcAft>
                <a:spcPct val="0"/>
              </a:spcAft>
              <a:buClrTx/>
              <a:buSzTx/>
              <a:buFontTx/>
              <a:buNone/>
              <a:tabLst/>
              <a:defRPr/>
            </a:pPr>
            <a:r>
              <a:rPr lang="fr-FR" sz="1200" dirty="0" smtClean="0"/>
              <a:t>La distribution inégale du revenu a d’importantes répercussions sur la santé des enfants d’un pays. Dans une étude systématique comparant et combinant les résultats provenant de différentes analyses, des chercheurs en sont arrivés à la conclusion que les</a:t>
            </a:r>
            <a:r>
              <a:rPr lang="fr-FR" sz="1200" baseline="0" dirty="0" smtClean="0"/>
              <a:t> </a:t>
            </a:r>
            <a:r>
              <a:rPr lang="fr-FR" sz="1200" dirty="0" smtClean="0"/>
              <a:t>personnes vivant dans des endroits enregistrant de grandes inégalités de revenu (le coefficient Gini le plus élevé) étaient plus susceptibles de mourir prématurément, et ce, indépendamment de leur situation socioéconomique, de leur âge et de leur sexe</a:t>
            </a:r>
            <a:r>
              <a:rPr lang="fr-FR" sz="1200" baseline="30000" dirty="0" smtClean="0"/>
              <a:t>2 </a:t>
            </a:r>
            <a:r>
              <a:rPr lang="fr-FR" sz="1200" dirty="0" smtClean="0"/>
              <a:t>.</a:t>
            </a:r>
          </a:p>
          <a:p>
            <a:endParaRPr lang="fr-FR" sz="1200" baseline="30000" dirty="0" smtClean="0"/>
          </a:p>
          <a:p>
            <a:r>
              <a:rPr lang="fr-FR" sz="1200" baseline="30000" dirty="0" smtClean="0"/>
              <a:t>2 </a:t>
            </a:r>
            <a:r>
              <a:rPr lang="fr-FR" sz="1200" dirty="0" smtClean="0"/>
              <a:t>Kondo N. et coll. (2009), « </a:t>
            </a:r>
            <a:r>
              <a:rPr lang="fr-FR" sz="1200" dirty="0" err="1" smtClean="0"/>
              <a:t>Income</a:t>
            </a:r>
            <a:r>
              <a:rPr lang="fr-FR" sz="1200" dirty="0" smtClean="0"/>
              <a:t> </a:t>
            </a:r>
            <a:r>
              <a:rPr lang="fr-FR" sz="1200" dirty="0" err="1" smtClean="0"/>
              <a:t>Inequality</a:t>
            </a:r>
            <a:r>
              <a:rPr lang="fr-FR" sz="1200" dirty="0" smtClean="0"/>
              <a:t>, </a:t>
            </a:r>
            <a:r>
              <a:rPr lang="fr-FR" sz="1200" dirty="0" err="1" smtClean="0"/>
              <a:t>Mortality</a:t>
            </a:r>
            <a:r>
              <a:rPr lang="fr-FR" sz="1200" dirty="0" smtClean="0"/>
              <a:t>, and Self-</a:t>
            </a:r>
            <a:r>
              <a:rPr lang="fr-FR" sz="1200" dirty="0" err="1" smtClean="0"/>
              <a:t>Rated</a:t>
            </a:r>
            <a:r>
              <a:rPr lang="fr-FR" sz="1200" dirty="0" smtClean="0"/>
              <a:t> </a:t>
            </a:r>
            <a:r>
              <a:rPr lang="fr-FR" sz="1200" dirty="0" err="1" smtClean="0"/>
              <a:t>Health</a:t>
            </a:r>
            <a:r>
              <a:rPr lang="fr-FR" sz="1200" dirty="0" smtClean="0"/>
              <a:t> : Meta-</a:t>
            </a:r>
            <a:r>
              <a:rPr lang="fr-FR" sz="1200" dirty="0" err="1" smtClean="0"/>
              <a:t>analysis</a:t>
            </a:r>
            <a:r>
              <a:rPr lang="fr-FR" sz="1200" dirty="0" smtClean="0"/>
              <a:t> of </a:t>
            </a:r>
            <a:r>
              <a:rPr lang="fr-FR" sz="1200" dirty="0" err="1" smtClean="0"/>
              <a:t>Multilevel</a:t>
            </a:r>
            <a:r>
              <a:rPr lang="fr-FR" sz="1200" dirty="0" smtClean="0"/>
              <a:t> </a:t>
            </a:r>
            <a:r>
              <a:rPr lang="fr-FR" sz="1200" dirty="0" err="1" smtClean="0"/>
              <a:t>Studies</a:t>
            </a:r>
            <a:r>
              <a:rPr lang="fr-FR" sz="1200" dirty="0" smtClean="0"/>
              <a:t> », British </a:t>
            </a:r>
            <a:r>
              <a:rPr lang="fr-FR" sz="1200" dirty="0" err="1" smtClean="0"/>
              <a:t>Medical</a:t>
            </a:r>
            <a:r>
              <a:rPr lang="fr-FR" sz="1200" dirty="0" smtClean="0"/>
              <a:t> Journal, disponible à : http://www.bmj.com/highwire/filestream/398332/field_highwire_article_pdf/0/bmj.b4471, consulté la dernière fois le 29 juin 2012</a:t>
            </a:r>
            <a:endParaRPr lang="en-CA" sz="1200" dirty="0" smtClean="0"/>
          </a:p>
          <a:p>
            <a:endParaRPr lang="en-CA"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2842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fr-FR" sz="2000" b="1">
                <a:solidFill>
                  <a:prstClr val="black"/>
                </a:solidFill>
              </a:rPr>
              <a:t>La santé des enfants du Canada : Un profil de l’ICSI </a:t>
            </a:r>
          </a:p>
          <a:p>
            <a:pPr fontAlgn="base">
              <a:spcBef>
                <a:spcPts val="400"/>
              </a:spcBef>
              <a:spcAft>
                <a:spcPct val="0"/>
              </a:spcAft>
            </a:pPr>
            <a:r>
              <a:rPr lang="en-US" sz="1400">
                <a:solidFill>
                  <a:prstClr val="black"/>
                </a:solidFill>
                <a:latin typeface="Calibri" pitchFamily="34" charset="0"/>
              </a:rPr>
              <a:t>Module </a:t>
            </a:r>
            <a:r>
              <a:rPr lang="en-US" sz="1400">
                <a:solidFill>
                  <a:prstClr val="black"/>
                </a:solidFill>
              </a:rPr>
              <a:t>contextuel </a:t>
            </a:r>
            <a:endParaRPr lang="en-US" sz="1400">
              <a:solidFill>
                <a:prstClr val="black"/>
              </a:solidFill>
              <a:latin typeface="Calibri" pitchFamily="34" charset="0"/>
            </a:endParaRP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fr-FR" sz="1600" b="1">
                <a:solidFill>
                  <a:prstClr val="white"/>
                </a:solidFill>
                <a:latin typeface="Calibri" pitchFamily="34" charset="0"/>
              </a:rPr>
              <a:t>La santé des enfants du Canada : Un profil de l’ICSI</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6372225" y="6381750"/>
            <a:ext cx="2700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sz="800">
                <a:solidFill>
                  <a:prstClr val="white"/>
                </a:solidFill>
              </a:rPr>
              <a:t>© 2013  </a:t>
            </a:r>
            <a:r>
              <a:rPr lang="fr-FR" sz="800">
                <a:solidFill>
                  <a:prstClr val="white"/>
                </a:solidFill>
              </a:rPr>
              <a:t>Institut canadien de la santé infantile</a:t>
            </a:r>
            <a:endParaRPr lang="en-US" sz="800">
              <a:solidFill>
                <a:prstClr val="white"/>
              </a:solidFill>
            </a:endParaRPr>
          </a:p>
        </p:txBody>
      </p:sp>
      <p:sp>
        <p:nvSpPr>
          <p:cNvPr id="1031" name="TextBox 12"/>
          <p:cNvSpPr txBox="1">
            <a:spLocks noChangeArrowheads="1"/>
          </p:cNvSpPr>
          <p:nvPr/>
        </p:nvSpPr>
        <p:spPr bwMode="auto">
          <a:xfrm>
            <a:off x="395288" y="6597650"/>
            <a:ext cx="86407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fr-FR" sz="900" i="1">
                <a:solidFill>
                  <a:prstClr val="white"/>
                </a:solidFill>
              </a:rPr>
              <a:t>La présente page n’est que l’une des sections du profil de l’ICSI. Pour d’autres données intéressantes sur les enfants et les jeunes, consultez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sz="1200" b="1">
                <a:solidFill>
                  <a:prstClr val="white"/>
                </a:solidFill>
              </a:rPr>
              <a:t>Section 5 – Comparaisons internationales</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0536584"/>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Natalie Phillips\Desktop\Profile Launch\International Comparisons\JPGS\International_F 5.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350919"/>
            <a:ext cx="6480720" cy="3977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334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223</Words>
  <Application>Microsoft Office PowerPoint</Application>
  <PresentationFormat>On-screen Show (4:3)</PresentationFormat>
  <Paragraphs>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Meghan Marcotte</dc:creator>
  <cp:lastModifiedBy>Meghan Marcotte</cp:lastModifiedBy>
  <cp:revision>3</cp:revision>
  <dcterms:created xsi:type="dcterms:W3CDTF">2013-05-01T01:55:39Z</dcterms:created>
  <dcterms:modified xsi:type="dcterms:W3CDTF">2013-09-12T17:29:33Z</dcterms:modified>
</cp:coreProperties>
</file>