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2133" autoAdjust="0"/>
  </p:normalViewPr>
  <p:slideViewPr>
    <p:cSldViewPr>
      <p:cViewPr varScale="1">
        <p:scale>
          <a:sx n="30" d="100"/>
          <a:sy n="30" d="100"/>
        </p:scale>
        <p:origin x="-150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821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445A3-5A3C-472B-84BA-6ADA47411310}" type="datetimeFigureOut">
              <a:rPr lang="en-CA" smtClean="0"/>
              <a:t>01/05/2013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A248B-098C-4990-9FB6-EA0468271C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7089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dirty="0" smtClean="0"/>
              <a:t>Les dépenses publiques consacrées aux prestations familiales comprennent le soutien financier exclusif aux familles et aux enfants. La base de données sur la famille de l’OCDE* comprend trois types de dépenses publiques consacrées aux prestations familiales. </a:t>
            </a:r>
          </a:p>
          <a:p>
            <a:r>
              <a:rPr lang="fr-FR" dirty="0" smtClean="0"/>
              <a:t>1) Prestations familiales en espèces aux familles avec </a:t>
            </a:r>
            <a:r>
              <a:rPr lang="fr-FR" dirty="0" err="1" smtClean="0"/>
              <a:t>enfants.Par</a:t>
            </a:r>
            <a:r>
              <a:rPr lang="fr-FR" dirty="0" smtClean="0"/>
              <a:t> exemple, soutien public au revenu pendant les périodes de congés parentaux.</a:t>
            </a:r>
          </a:p>
          <a:p>
            <a:r>
              <a:rPr lang="fr-FR" dirty="0" smtClean="0"/>
              <a:t>2) Dépenses publiques pour les services aux familles avec </a:t>
            </a:r>
            <a:r>
              <a:rPr lang="fr-FR" dirty="0" err="1" smtClean="0"/>
              <a:t>enfants.Par</a:t>
            </a:r>
            <a:r>
              <a:rPr lang="fr-FR" dirty="0" smtClean="0"/>
              <a:t> exemple, soutien financier direct et subvention aux organismes offrant des services de garde et d’éducation de la petite enfance.</a:t>
            </a:r>
          </a:p>
          <a:p>
            <a:r>
              <a:rPr lang="fr-FR" dirty="0" smtClean="0"/>
              <a:t>3) Soutien financier aux familles offert par l’entremise du régime </a:t>
            </a:r>
            <a:r>
              <a:rPr lang="fr-FR" dirty="0" err="1" smtClean="0"/>
              <a:t>fiscal.Par</a:t>
            </a:r>
            <a:r>
              <a:rPr lang="fr-FR" dirty="0" smtClean="0"/>
              <a:t> exemple, les crédits d’impôt pour enfant.</a:t>
            </a:r>
          </a:p>
          <a:p>
            <a:endParaRPr lang="fr-FR" dirty="0" smtClean="0"/>
          </a:p>
          <a:p>
            <a:r>
              <a:rPr lang="fr-FR" dirty="0" smtClean="0"/>
              <a:t>Les dépenses publiques consacrées aux prestations familiales sont un indicateur de l’engagement d’un gouvernement envers l’enfance. Les pays de l’OCDE consacrent en moyenne 2,2 % de leur PIB aux prestations familiales. En 2007, ce sont la France, le Royaume-Uni et la Suède qui ont consacré le pourcentage le plus élevé de leur PIB aux prestations familiales, suivis par le Danemark. Ces pays ont consacré de 3,2 % à 3,7 % de leur PIB aux enfants et aux familles, plus de deux fois plus que le Canada, qui se situe à 1,3 %.</a:t>
            </a:r>
          </a:p>
          <a:p>
            <a:endParaRPr lang="fr-FR" dirty="0" smtClean="0"/>
          </a:p>
          <a:p>
            <a:r>
              <a:rPr lang="fr-FR" dirty="0" smtClean="0"/>
              <a:t>*L’OCDE (Organisation pour la coopération et le développement économiques) est une organisation qui rassemble 30 pays qui croient fermement au système de libre marché.</a:t>
            </a:r>
            <a:endParaRPr lang="en-CA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340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</a:rPr>
              <a:t>La santé des enfants du Canada : Un profil de l’ICSI 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Module </a:t>
            </a:r>
            <a:r>
              <a:rPr lang="en-US" sz="1400">
                <a:solidFill>
                  <a:prstClr val="black"/>
                </a:solidFill>
              </a:rPr>
              <a:t>contextuel </a:t>
            </a:r>
            <a:endParaRPr lang="en-US" sz="14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Calibri" pitchFamily="34" charset="0"/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6372225" y="6381750"/>
            <a:ext cx="27003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</a:rPr>
              <a:t>© 2013  </a:t>
            </a:r>
            <a:r>
              <a:rPr lang="fr-FR" sz="800">
                <a:solidFill>
                  <a:prstClr val="white"/>
                </a:solidFill>
              </a:rPr>
              <a:t>Institut canadien de la santé infantile</a:t>
            </a:r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395288" y="6597650"/>
            <a:ext cx="86407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fr-FR" sz="900" i="1">
                <a:solidFill>
                  <a:prstClr val="white"/>
                </a:solidFill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5 – Comparaisons internationales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81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atalie Phillips\Desktop\Profile Launch\International Comparisons\JPGS\International_F 5.1.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50919"/>
            <a:ext cx="6480720" cy="397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216606"/>
      </p:ext>
    </p:extLst>
  </p:cSld>
  <p:clrMapOvr>
    <a:masterClrMapping/>
  </p:clrMapOvr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242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Meghan Marcotte</dc:creator>
  <cp:lastModifiedBy>Meghan Marcotte</cp:lastModifiedBy>
  <cp:revision>3</cp:revision>
  <dcterms:created xsi:type="dcterms:W3CDTF">2013-05-01T01:55:29Z</dcterms:created>
  <dcterms:modified xsi:type="dcterms:W3CDTF">2013-05-01T18:05:18Z</dcterms:modified>
</cp:coreProperties>
</file>