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742" autoAdjust="0"/>
  </p:normalViewPr>
  <p:slideViewPr>
    <p:cSldViewPr>
      <p:cViewPr varScale="1">
        <p:scale>
          <a:sx n="39" d="100"/>
          <a:sy n="39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29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1B65E-7202-4D8C-B2F8-DAAEBC75C274}" type="datetimeFigureOut">
              <a:rPr lang="en-CA" smtClean="0"/>
              <a:t>01/05/2013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E42B6-2BCE-48EA-83E0-1DCABA576F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478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dirty="0" smtClean="0"/>
              <a:t>Dans un rapport sur la pauvreté des enfants dans 35 pays industrialisés, publié par l’UNICEF en 2012, le Canada se classe </a:t>
            </a:r>
            <a:r>
              <a:rPr lang="fr-FR" dirty="0" smtClean="0"/>
              <a:t>vers </a:t>
            </a:r>
            <a:r>
              <a:rPr lang="fr-FR" dirty="0" smtClean="0"/>
              <a:t>la fin de la liste (</a:t>
            </a:r>
            <a:r>
              <a:rPr lang="fr-FR" dirty="0" smtClean="0"/>
              <a:t>24</a:t>
            </a:r>
            <a:r>
              <a:rPr lang="fr-FR" baseline="30000" dirty="0" smtClean="0"/>
              <a:t>e</a:t>
            </a:r>
            <a:r>
              <a:rPr lang="fr-FR" dirty="0" smtClean="0"/>
              <a:t> sur </a:t>
            </a:r>
            <a:r>
              <a:rPr lang="fr-FR" dirty="0" smtClean="0"/>
              <a:t>35), et ce, malgré la promesse faite par le gouvernement en 1989 d’éliminer la pauvreté </a:t>
            </a:r>
            <a:r>
              <a:rPr lang="fr-FR" dirty="0" smtClean="0"/>
              <a:t>des enfants </a:t>
            </a:r>
            <a:r>
              <a:rPr lang="fr-FR" dirty="0" smtClean="0"/>
              <a:t>d’ici l’an 2000. Le taux de pauvreté des enfants au Canada est de 13,3 %, soit 2 % de plus que la moyenne </a:t>
            </a:r>
            <a:r>
              <a:rPr lang="fr-FR" dirty="0" smtClean="0"/>
              <a:t>nationale et </a:t>
            </a:r>
            <a:r>
              <a:rPr lang="fr-FR" dirty="0" smtClean="0"/>
              <a:t>deux fois plus que chez les personnes âgées. Les programmes de transfert de point d’impôt du Canada permettent de </a:t>
            </a:r>
          </a:p>
          <a:p>
            <a:r>
              <a:rPr lang="fr-FR" dirty="0" smtClean="0"/>
              <a:t>diminuer plus efficacement le taux de pauvreté parmi les personnes âgées que parmi les jeunes</a:t>
            </a:r>
            <a:r>
              <a:rPr lang="fr-FR" sz="1050" baseline="30000" dirty="0" smtClean="0"/>
              <a:t>1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r>
              <a:rPr lang="fr-FR" baseline="30000" dirty="0" smtClean="0"/>
              <a:t>1</a:t>
            </a:r>
            <a:r>
              <a:rPr lang="fr-FR" dirty="0" smtClean="0"/>
              <a:t>Centre de recherche </a:t>
            </a:r>
            <a:r>
              <a:rPr lang="fr-FR" dirty="0" err="1" smtClean="0"/>
              <a:t>Innocenti</a:t>
            </a:r>
            <a:r>
              <a:rPr lang="fr-FR" dirty="0" smtClean="0"/>
              <a:t> de l’UNICEF. « Mesurer la pauvreté des enfants », disponible à : http://www.unicef.ca/sites/default/files/imce_uploads/DISCOVER/</a:t>
            </a:r>
          </a:p>
          <a:p>
            <a:r>
              <a:rPr lang="fr-FR" dirty="0" smtClean="0"/>
              <a:t>OUR%20WORK/ADVOCACY/DOMESTIC/POLICY%20ADVOCACY/DOCS/unicefreportcard10-fr.pdf, consulté la dernière fois le 29 juin 2012.</a:t>
            </a:r>
          </a:p>
          <a:p>
            <a:endParaRPr lang="fr-FR" dirty="0" smtClean="0"/>
          </a:p>
          <a:p>
            <a:r>
              <a:rPr lang="fr-FR" b="1" dirty="0" smtClean="0"/>
              <a:t>Conséquences</a:t>
            </a:r>
          </a:p>
          <a:p>
            <a:r>
              <a:rPr lang="fr-FR" dirty="0" smtClean="0"/>
              <a:t>Bien que le Bilan </a:t>
            </a:r>
            <a:r>
              <a:rPr lang="fr-FR" dirty="0" err="1" smtClean="0"/>
              <a:t>Innocenti</a:t>
            </a:r>
            <a:r>
              <a:rPr lang="fr-FR" dirty="0" smtClean="0"/>
              <a:t> de l’Unicef ait été accueilli avec certaines réserves (voir Miles </a:t>
            </a:r>
            <a:r>
              <a:rPr lang="fr-FR" dirty="0" err="1" smtClean="0"/>
              <a:t>Corak</a:t>
            </a:r>
            <a:r>
              <a:rPr lang="fr-FR" dirty="0" smtClean="0"/>
              <a:t>), ce qu’il faut surtout retenir </a:t>
            </a:r>
            <a:r>
              <a:rPr lang="fr-FR" dirty="0" smtClean="0"/>
              <a:t>de </a:t>
            </a:r>
            <a:r>
              <a:rPr lang="fr-FR" dirty="0" smtClean="0"/>
              <a:t>ce rapport, c’est que le taux de pauvreté des enfants au Canada n’a pas diminué depuis cinq ans. Miles </a:t>
            </a:r>
            <a:r>
              <a:rPr lang="fr-FR" dirty="0" err="1" smtClean="0"/>
              <a:t>Corak</a:t>
            </a:r>
            <a:r>
              <a:rPr lang="fr-FR" dirty="0" smtClean="0"/>
              <a:t> insiste sur le </a:t>
            </a:r>
            <a:r>
              <a:rPr lang="fr-FR" dirty="0" smtClean="0"/>
              <a:t>fait </a:t>
            </a:r>
            <a:r>
              <a:rPr lang="fr-FR" dirty="0" smtClean="0"/>
              <a:t>que même si les comparaisons entre pays nous aident à mesurer les progrès réalisés par le gouvernement, ce qui manque </a:t>
            </a:r>
            <a:r>
              <a:rPr lang="fr-FR" dirty="0" smtClean="0"/>
              <a:t>vraiment </a:t>
            </a:r>
            <a:r>
              <a:rPr lang="fr-FR" dirty="0" smtClean="0"/>
              <a:t>à ce rapport, c’est un indicateur permettant de mesurer les changements enregistrés par chaque pays au fil du temps.</a:t>
            </a:r>
            <a:r>
              <a:rPr lang="fr-FR" baseline="30000" dirty="0" smtClean="0"/>
              <a:t>2</a:t>
            </a:r>
          </a:p>
          <a:p>
            <a:endParaRPr lang="fr-FR" baseline="0" dirty="0" smtClean="0"/>
          </a:p>
          <a:p>
            <a:endParaRPr lang="fr-FR" baseline="30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30000" dirty="0" smtClean="0"/>
              <a:t>2</a:t>
            </a:r>
            <a:r>
              <a:rPr lang="fr-FR" dirty="0" smtClean="0"/>
              <a:t>Corak M., « The </a:t>
            </a:r>
            <a:r>
              <a:rPr lang="fr-FR" dirty="0" err="1" smtClean="0"/>
              <a:t>Sad</a:t>
            </a:r>
            <a:r>
              <a:rPr lang="fr-FR" dirty="0" smtClean="0"/>
              <a:t>, </a:t>
            </a:r>
            <a:r>
              <a:rPr lang="fr-FR" dirty="0" err="1" smtClean="0"/>
              <a:t>Sad</a:t>
            </a:r>
            <a:r>
              <a:rPr lang="fr-FR" dirty="0" smtClean="0"/>
              <a:t> Story of the UNICEF Child </a:t>
            </a:r>
            <a:r>
              <a:rPr lang="fr-FR" dirty="0" err="1" smtClean="0"/>
              <a:t>Poverty</a:t>
            </a:r>
            <a:r>
              <a:rPr lang="fr-FR" dirty="0" smtClean="0"/>
              <a:t> Report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Critics</a:t>
            </a:r>
            <a:r>
              <a:rPr lang="fr-FR" dirty="0" smtClean="0"/>
              <a:t> », disponible à : http://milescorak.com/2012/05/29/the-sad-sad-story-of-the-unicef-child-poverty-report-and-its-critics/, consulté la dernière fois le 29 juin 2012. </a:t>
            </a:r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54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2013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5 – Comparaisons internationales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24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Natalie Phillips\Desktop\Profile Launch\International Comparisons\JPGS\International_F 5.1.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03" y="1340769"/>
            <a:ext cx="6497257" cy="398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485986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273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Marcotte</dc:creator>
  <cp:lastModifiedBy>Meghan Marcotte</cp:lastModifiedBy>
  <cp:revision>3</cp:revision>
  <dcterms:created xsi:type="dcterms:W3CDTF">2013-05-01T01:55:31Z</dcterms:created>
  <dcterms:modified xsi:type="dcterms:W3CDTF">2013-05-01T17:29:10Z</dcterms:modified>
</cp:coreProperties>
</file>