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33" autoAdjust="0"/>
  </p:normalViewPr>
  <p:slideViewPr>
    <p:cSldViewPr>
      <p:cViewPr varScale="1">
        <p:scale>
          <a:sx n="50" d="100"/>
          <a:sy n="50" d="100"/>
        </p:scale>
        <p:origin x="-1776" y="-72"/>
      </p:cViewPr>
      <p:guideLst>
        <p:guide orient="horz" pos="2160"/>
        <p:guide pos="2880"/>
      </p:guideLst>
    </p:cSldViewPr>
  </p:slideViewPr>
  <p:notesTextViewPr>
    <p:cViewPr>
      <p:scale>
        <a:sx n="1" d="1"/>
        <a:sy n="1" d="1"/>
      </p:scale>
      <p:origin x="0" y="36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10EEF-8847-4394-8AA7-B2E743A0517C}"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539381-3FFE-49E1-A505-4C80B0EE6261}" type="slidenum">
              <a:rPr lang="en-CA" smtClean="0"/>
              <a:t>‹#›</a:t>
            </a:fld>
            <a:endParaRPr lang="en-CA"/>
          </a:p>
        </p:txBody>
      </p:sp>
    </p:spTree>
    <p:extLst>
      <p:ext uri="{BB962C8B-B14F-4D97-AF65-F5344CB8AC3E}">
        <p14:creationId xmlns:p14="http://schemas.microsoft.com/office/powerpoint/2010/main" val="123216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effectLst/>
                <a:latin typeface="+mn-lt"/>
                <a:ea typeface="+mn-ea"/>
                <a:cs typeface="+mn-cs"/>
              </a:rPr>
              <a:t>Au 1</a:t>
            </a:r>
            <a:r>
              <a:rPr lang="fr-CA" sz="1200" kern="1200" baseline="30000" dirty="0" smtClean="0">
                <a:solidFill>
                  <a:schemeClr val="tx1"/>
                </a:solidFill>
                <a:effectLst/>
                <a:latin typeface="+mn-lt"/>
                <a:ea typeface="+mn-ea"/>
                <a:cs typeface="+mn-cs"/>
              </a:rPr>
              <a:t>er </a:t>
            </a:r>
            <a:r>
              <a:rPr lang="fr-CA" sz="1200" kern="1200" dirty="0" smtClean="0">
                <a:solidFill>
                  <a:schemeClr val="tx1"/>
                </a:solidFill>
                <a:effectLst/>
                <a:latin typeface="+mn-lt"/>
                <a:ea typeface="+mn-ea"/>
                <a:cs typeface="+mn-cs"/>
              </a:rPr>
              <a:t>juillet 2010, les enfants de 0 à 24 mois représentaient environ 30 % de l’ensemble de la population canadienne. Dans toutes les provinces et le Yukon, le pourcentage d’enfants et de jeunes de moins de 25 ans se rapprochait de la moyenne nationale. Toutefois, les enfants et les jeunes représentaient 38 % de l’ensemble des résidents des Territoires du Nord-Ouest, et plus de la moitié de la population du Nunavut. </a:t>
            </a:r>
            <a:endParaRPr lang="en-CA" sz="1200" kern="1200" dirty="0" smtClean="0">
              <a:solidFill>
                <a:schemeClr val="tx1"/>
              </a:solidFill>
              <a:effectLst/>
              <a:latin typeface="+mn-lt"/>
              <a:ea typeface="+mn-ea"/>
              <a:cs typeface="+mn-cs"/>
            </a:endParaRPr>
          </a:p>
          <a:p>
            <a:endParaRPr lang="en-CA" dirty="0" smtClean="0"/>
          </a:p>
          <a:p>
            <a:r>
              <a:rPr lang="fr-CA" sz="1200" b="1" kern="1200" dirty="0" smtClean="0">
                <a:solidFill>
                  <a:schemeClr val="tx1"/>
                </a:solidFill>
                <a:effectLst/>
                <a:latin typeface="+mn-lt"/>
                <a:ea typeface="+mn-ea"/>
                <a:cs typeface="+mn-cs"/>
              </a:rPr>
              <a:t>Signification</a:t>
            </a:r>
            <a:endParaRPr lang="en-CA"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Où qu’ils résident, les enfants doivent avoir accès à des services de santé, d’éducation, d’apprentissage et de soins de la petite enfance, et à d’autres services sociaux favorisant leur bien-être et un développement sain. Ceci est particulièrement vrai dans les Territoires du Nord-Ouest (T.N-O.) et au Nunavut, où les enfants et les jeunes représentent un pourcentage important de la population. </a:t>
            </a:r>
            <a:endParaRPr lang="en-CA" sz="1200" kern="1200" smtClean="0">
              <a:solidFill>
                <a:schemeClr val="tx1"/>
              </a:solidFill>
              <a:effectLst/>
              <a:latin typeface="+mn-lt"/>
              <a:ea typeface="+mn-ea"/>
              <a:cs typeface="+mn-cs"/>
            </a:endParaRPr>
          </a:p>
          <a:p>
            <a:endParaRPr lang="en-CA"/>
          </a:p>
        </p:txBody>
      </p:sp>
      <p:sp>
        <p:nvSpPr>
          <p:cNvPr id="4" name="Slide Number Placeholder 3"/>
          <p:cNvSpPr>
            <a:spLocks noGrp="1"/>
          </p:cNvSpPr>
          <p:nvPr>
            <p:ph type="sldNum" sz="quarter" idx="10"/>
          </p:nvPr>
        </p:nvSpPr>
        <p:spPr/>
        <p:txBody>
          <a:bodyPr/>
          <a:lstStyle/>
          <a:p>
            <a:fld id="{DA539381-3FFE-49E1-A505-4C80B0EE6261}" type="slidenum">
              <a:rPr lang="en-CA" smtClean="0"/>
              <a:t>1</a:t>
            </a:fld>
            <a:endParaRPr lang="en-CA"/>
          </a:p>
        </p:txBody>
      </p:sp>
    </p:spTree>
    <p:extLst>
      <p:ext uri="{BB962C8B-B14F-4D97-AF65-F5344CB8AC3E}">
        <p14:creationId xmlns:p14="http://schemas.microsoft.com/office/powerpoint/2010/main" val="2595710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727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66750"/>
          </a:xfrm>
          <a:prstGeom prst="rect">
            <a:avLst/>
          </a:prstGeom>
          <a:noFill/>
        </p:spPr>
        <p:txBody>
          <a:bodyPr>
            <a:spAutoFit/>
          </a:bodyPr>
          <a:lstStyle/>
          <a:p>
            <a:pPr>
              <a:defRPr/>
            </a:pPr>
            <a:r>
              <a:rPr lang="fr-FR" sz="2000" b="1">
                <a:solidFill>
                  <a:prstClr val="black"/>
                </a:solidFill>
                <a:latin typeface="Arial" charset="0"/>
              </a:rPr>
              <a:t>La santé des enfants du Canada : Un profil de l’ICSI </a:t>
            </a:r>
          </a:p>
          <a:p>
            <a:pPr>
              <a:spcBef>
                <a:spcPts val="400"/>
              </a:spcBef>
              <a:defRPr/>
            </a:pPr>
            <a:r>
              <a:rPr lang="en-US" sz="1400">
                <a:solidFill>
                  <a:prstClr val="black"/>
                </a:solidFill>
              </a:rPr>
              <a:t>Module </a:t>
            </a:r>
            <a:r>
              <a:rPr lang="en-US" sz="1400">
                <a:solidFill>
                  <a:prstClr val="black"/>
                </a:solidFill>
                <a:latin typeface="Arial" charset="0"/>
              </a:rPr>
              <a:t>contextuel </a:t>
            </a:r>
            <a:endParaRPr lang="en-US" sz="1400">
              <a:solidFill>
                <a:prstClr val="black"/>
              </a:solidFill>
            </a:endParaRPr>
          </a:p>
        </p:txBody>
      </p:sp>
      <p:sp>
        <p:nvSpPr>
          <p:cNvPr id="10" name="TextBox 9"/>
          <p:cNvSpPr txBox="1"/>
          <p:nvPr/>
        </p:nvSpPr>
        <p:spPr>
          <a:xfrm>
            <a:off x="539750" y="6308725"/>
            <a:ext cx="5976938" cy="338138"/>
          </a:xfrm>
          <a:prstGeom prst="rect">
            <a:avLst/>
          </a:prstGeom>
          <a:noFill/>
        </p:spPr>
        <p:txBody>
          <a:bodyPr>
            <a:spAutoFit/>
          </a:bodyPr>
          <a:lstStyle/>
          <a:p>
            <a:pPr>
              <a:defRPr/>
            </a:pPr>
            <a:r>
              <a:rPr lang="fr-FR" sz="1600" b="1">
                <a:solidFill>
                  <a:prstClr val="white"/>
                </a:solidFill>
              </a:rPr>
              <a:t>La santé des enfants du Canada : Un profil de l’ICSI</a:t>
            </a:r>
            <a:endParaRPr lang="en-US" sz="1600">
              <a:solidFill>
                <a:prstClr val="white"/>
              </a:solidFill>
            </a:endParaRPr>
          </a:p>
        </p:txBody>
      </p:sp>
      <p:sp>
        <p:nvSpPr>
          <p:cNvPr id="12" name="TextBox 11"/>
          <p:cNvSpPr txBox="1"/>
          <p:nvPr/>
        </p:nvSpPr>
        <p:spPr>
          <a:xfrm>
            <a:off x="6372225" y="6381750"/>
            <a:ext cx="2700338" cy="215900"/>
          </a:xfrm>
          <a:prstGeom prst="rect">
            <a:avLst/>
          </a:prstGeom>
          <a:noFill/>
        </p:spPr>
        <p:txBody>
          <a:bodyPr>
            <a:spAutoFit/>
          </a:bodyPr>
          <a:lstStyle/>
          <a:p>
            <a:pPr algn="r">
              <a:defRPr/>
            </a:pPr>
            <a:r>
              <a:rPr lang="en-US" sz="800">
                <a:solidFill>
                  <a:prstClr val="white"/>
                </a:solidFill>
                <a:latin typeface="Arial" charset="0"/>
              </a:rPr>
              <a:t>© 2012  </a:t>
            </a:r>
            <a:r>
              <a:rPr lang="fr-FR" sz="800">
                <a:solidFill>
                  <a:prstClr val="white"/>
                </a:solidFill>
                <a:latin typeface="Arial" charset="0"/>
              </a:rPr>
              <a:t>Institut canadien de la santé infantile</a:t>
            </a:r>
            <a:endParaRPr lang="en-US" sz="800">
              <a:solidFill>
                <a:prstClr val="white"/>
              </a:solidFill>
              <a:latin typeface="Arial" charset="0"/>
            </a:endParaRPr>
          </a:p>
        </p:txBody>
      </p:sp>
      <p:sp>
        <p:nvSpPr>
          <p:cNvPr id="13" name="TextBox 12"/>
          <p:cNvSpPr txBox="1"/>
          <p:nvPr/>
        </p:nvSpPr>
        <p:spPr>
          <a:xfrm>
            <a:off x="395288" y="6597650"/>
            <a:ext cx="8640762" cy="230188"/>
          </a:xfrm>
          <a:prstGeom prst="rect">
            <a:avLst/>
          </a:prstGeom>
          <a:noFill/>
        </p:spPr>
        <p:txBody>
          <a:bodyPr>
            <a:spAutoFit/>
          </a:bodyPr>
          <a:lstStyle/>
          <a:p>
            <a:pPr algn="r" fontAlgn="base">
              <a:spcBef>
                <a:spcPct val="0"/>
              </a:spcBef>
              <a:spcAft>
                <a:spcPct val="0"/>
              </a:spcAft>
              <a:defRPr/>
            </a:pPr>
            <a:r>
              <a:rPr lang="fr-FR" sz="900" i="1">
                <a:solidFill>
                  <a:prstClr val="white"/>
                </a:solidFill>
                <a:latin typeface="Arial" charset="0"/>
              </a:rPr>
              <a:t>La présente page n’est que l’une des sections du profil de l’ICSI. Pour d’autres données intéressantes sur les enfants et les jeunes, consultez  </a:t>
            </a:r>
            <a:r>
              <a:rPr lang="en-US" sz="900" b="1">
                <a:solidFill>
                  <a:prstClr val="white"/>
                </a:solidFill>
                <a:latin typeface="Arial" charset="0"/>
              </a:rPr>
              <a:t>http://profile.cich.ca/</a:t>
            </a:r>
            <a:endParaRPr lang="en-US" sz="900" b="1">
              <a:solidFill>
                <a:prstClr val="black"/>
              </a:solidFill>
              <a:latin typeface="Arial" charset="0"/>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6225"/>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a:t>
            </a:r>
            <a:r>
              <a:rPr lang="fr-FR" sz="1200" b="1">
                <a:solidFill>
                  <a:prstClr val="white"/>
                </a:solidFill>
                <a:latin typeface="Arial" charset="0"/>
              </a:rPr>
              <a:t>Les enfants et les jeunes du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594519"/>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TheC&amp;YofC_F 1.1.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341438"/>
            <a:ext cx="6480175" cy="398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2450031"/>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2012-10-29T18:53:00Z</dcterms:created>
  <dcterms:modified xsi:type="dcterms:W3CDTF">2012-11-13T21:07:36Z</dcterms:modified>
</cp:coreProperties>
</file>