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190" autoAdjust="0"/>
  </p:normalViewPr>
  <p:slideViewPr>
    <p:cSldViewPr>
      <p:cViewPr varScale="1">
        <p:scale>
          <a:sx n="52" d="100"/>
          <a:sy n="52" d="100"/>
        </p:scale>
        <p:origin x="-172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091E49-3AB4-4150-A97D-106B19628EF1}" type="datetimeFigureOut">
              <a:rPr lang="en-CA" smtClean="0"/>
              <a:t>13/11/2012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08A002-FD8E-4480-9B99-637B7D43FB2F}" type="slidenum">
              <a:rPr lang="en-CA" smtClean="0"/>
              <a:t>‹#›</a:t>
            </a:fld>
            <a:endParaRPr lang="en-CA"/>
          </a:p>
        </p:txBody>
      </p:sp>
    </p:spTree>
    <p:extLst>
      <p:ext uri="{BB962C8B-B14F-4D97-AF65-F5344CB8AC3E}">
        <p14:creationId xmlns:p14="http://schemas.microsoft.com/office/powerpoint/2010/main" val="1497305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effectLst/>
                <a:latin typeface="+mn-lt"/>
                <a:ea typeface="+mn-ea"/>
                <a:cs typeface="+mn-cs"/>
              </a:rPr>
              <a:t>En 2010, 10 208 400 enfants et jeunes pouvaient se dire chez eux au Canada. Sur ce nombre, 5,6 millions étaient des nourrissons, des tout-petits et de jeunes enfants âgés de 0 à 14 ans; et 4,6 millions étaient des jeunes et de jeunes adultes âgés de 15 à 24 ans. Par rapport à la population de l’an 2000, cela représente une augmentation globale d’environ 160 000 enfants et jeunes de 0 à 24 ans. Par rapport à l’an 2000, le nombre de jeunes enfants de 0 à 14 ans avait légèrement chuté en 2010, tandis que le nombre de jeunes âgés de 15 à 24 ans est passé de 4,2 en 2000, à 4,6 millions en 2010. </a:t>
            </a:r>
            <a:endParaRPr lang="en-CA" sz="1200" kern="1200" dirty="0" smtClean="0">
              <a:solidFill>
                <a:schemeClr val="tx1"/>
              </a:solidFill>
              <a:effectLst/>
              <a:latin typeface="+mn-lt"/>
              <a:ea typeface="+mn-ea"/>
              <a:cs typeface="+mn-cs"/>
            </a:endParaRPr>
          </a:p>
          <a:p>
            <a:endParaRPr lang="en-CA" dirty="0" smtClean="0"/>
          </a:p>
          <a:p>
            <a:r>
              <a:rPr lang="fr-CA" sz="1200" b="1" kern="1200" dirty="0" smtClean="0">
                <a:solidFill>
                  <a:schemeClr val="tx1"/>
                </a:solidFill>
                <a:effectLst/>
                <a:latin typeface="+mn-lt"/>
                <a:ea typeface="+mn-ea"/>
                <a:cs typeface="+mn-cs"/>
              </a:rPr>
              <a:t>Signification</a:t>
            </a:r>
            <a:endParaRPr lang="en-CA" sz="1200" kern="1200" dirty="0" smtClean="0">
              <a:solidFill>
                <a:schemeClr val="tx1"/>
              </a:solidFill>
              <a:effectLst/>
              <a:latin typeface="+mn-lt"/>
              <a:ea typeface="+mn-ea"/>
              <a:cs typeface="+mn-cs"/>
            </a:endParaRPr>
          </a:p>
          <a:p>
            <a:r>
              <a:rPr lang="fr-CA" sz="1200" kern="1200" dirty="0" smtClean="0">
                <a:solidFill>
                  <a:schemeClr val="tx1"/>
                </a:solidFill>
                <a:effectLst/>
                <a:latin typeface="+mn-lt"/>
                <a:ea typeface="+mn-ea"/>
                <a:cs typeface="+mn-cs"/>
              </a:rPr>
              <a:t>Le nombre d’enfants et de jeunes vivant au Canada continue de grimper. Pour réaliser leur plein potentiel, tous ces enfants ont besoin de familles et de collectivités leur prodiguant soins et attention, et leur offrant des ressources et des services. Le nombre relativement plus élevé de jeunes et de jeunes adultes âgés de 15 à 24 ans montre qu’il est nécessaire d’assurer la continuité des soins aux jeunes qui passent des services sociaux et de santé s'adressant aux enfants, à ceux qui s'adressent aux adultes. </a:t>
            </a:r>
            <a:endParaRPr lang="en-CA" sz="1200" kern="1200" smtClean="0">
              <a:solidFill>
                <a:schemeClr val="tx1"/>
              </a:solidFill>
              <a:effectLst/>
              <a:latin typeface="+mn-lt"/>
              <a:ea typeface="+mn-ea"/>
              <a:cs typeface="+mn-cs"/>
            </a:endParaRPr>
          </a:p>
          <a:p>
            <a:endParaRPr lang="en-CA"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02973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11" name="Rectangle 10"/>
          <p:cNvSpPr/>
          <p:nvPr/>
        </p:nvSpPr>
        <p:spPr>
          <a:xfrm>
            <a:off x="0" y="6237288"/>
            <a:ext cx="9144000" cy="620712"/>
          </a:xfrm>
          <a:prstGeom prst="rect">
            <a:avLst/>
          </a:prstGeom>
          <a:solidFill>
            <a:srgbClr val="1E335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pic>
        <p:nvPicPr>
          <p:cNvPr id="1027" name="Picture 6" descr="CICH_circleonly.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850" y="331788"/>
            <a:ext cx="6477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116013" y="404813"/>
            <a:ext cx="7777162" cy="666750"/>
          </a:xfrm>
          <a:prstGeom prst="rect">
            <a:avLst/>
          </a:prstGeom>
          <a:noFill/>
        </p:spPr>
        <p:txBody>
          <a:bodyPr>
            <a:spAutoFit/>
          </a:bodyPr>
          <a:lstStyle/>
          <a:p>
            <a:pPr>
              <a:defRPr/>
            </a:pPr>
            <a:r>
              <a:rPr lang="fr-FR" sz="2000" b="1">
                <a:solidFill>
                  <a:prstClr val="black"/>
                </a:solidFill>
                <a:latin typeface="Arial" charset="0"/>
              </a:rPr>
              <a:t>La santé des enfants du Canada : Un profil de l’ICSI </a:t>
            </a:r>
          </a:p>
          <a:p>
            <a:pPr>
              <a:spcBef>
                <a:spcPts val="400"/>
              </a:spcBef>
              <a:defRPr/>
            </a:pPr>
            <a:r>
              <a:rPr lang="en-US" sz="1400">
                <a:solidFill>
                  <a:prstClr val="black"/>
                </a:solidFill>
              </a:rPr>
              <a:t>Module </a:t>
            </a:r>
            <a:r>
              <a:rPr lang="en-US" sz="1400">
                <a:solidFill>
                  <a:prstClr val="black"/>
                </a:solidFill>
                <a:latin typeface="Arial" charset="0"/>
              </a:rPr>
              <a:t>contextuel </a:t>
            </a:r>
            <a:endParaRPr lang="en-US" sz="1400">
              <a:solidFill>
                <a:prstClr val="black"/>
              </a:solidFill>
            </a:endParaRPr>
          </a:p>
        </p:txBody>
      </p:sp>
      <p:sp>
        <p:nvSpPr>
          <p:cNvPr id="10" name="TextBox 9"/>
          <p:cNvSpPr txBox="1"/>
          <p:nvPr/>
        </p:nvSpPr>
        <p:spPr>
          <a:xfrm>
            <a:off x="539750" y="6308725"/>
            <a:ext cx="5976938" cy="338138"/>
          </a:xfrm>
          <a:prstGeom prst="rect">
            <a:avLst/>
          </a:prstGeom>
          <a:noFill/>
        </p:spPr>
        <p:txBody>
          <a:bodyPr>
            <a:spAutoFit/>
          </a:bodyPr>
          <a:lstStyle/>
          <a:p>
            <a:pPr>
              <a:defRPr/>
            </a:pPr>
            <a:r>
              <a:rPr lang="fr-FR" sz="1600" b="1">
                <a:solidFill>
                  <a:prstClr val="white"/>
                </a:solidFill>
              </a:rPr>
              <a:t>La santé des enfants du Canada : Un profil de l’ICSI</a:t>
            </a:r>
            <a:endParaRPr lang="en-US" sz="1600">
              <a:solidFill>
                <a:prstClr val="white"/>
              </a:solidFill>
            </a:endParaRPr>
          </a:p>
        </p:txBody>
      </p:sp>
      <p:sp>
        <p:nvSpPr>
          <p:cNvPr id="12" name="TextBox 11"/>
          <p:cNvSpPr txBox="1"/>
          <p:nvPr/>
        </p:nvSpPr>
        <p:spPr>
          <a:xfrm>
            <a:off x="6372225" y="6381750"/>
            <a:ext cx="2700338" cy="215900"/>
          </a:xfrm>
          <a:prstGeom prst="rect">
            <a:avLst/>
          </a:prstGeom>
          <a:noFill/>
        </p:spPr>
        <p:txBody>
          <a:bodyPr>
            <a:spAutoFit/>
          </a:bodyPr>
          <a:lstStyle/>
          <a:p>
            <a:pPr algn="r">
              <a:defRPr/>
            </a:pPr>
            <a:r>
              <a:rPr lang="en-US" sz="800">
                <a:solidFill>
                  <a:prstClr val="white"/>
                </a:solidFill>
                <a:latin typeface="Arial" charset="0"/>
              </a:rPr>
              <a:t>© 2012  </a:t>
            </a:r>
            <a:r>
              <a:rPr lang="fr-FR" sz="800">
                <a:solidFill>
                  <a:prstClr val="white"/>
                </a:solidFill>
                <a:latin typeface="Arial" charset="0"/>
              </a:rPr>
              <a:t>Institut canadien de la santé infantile</a:t>
            </a:r>
            <a:endParaRPr lang="en-US" sz="800">
              <a:solidFill>
                <a:prstClr val="white"/>
              </a:solidFill>
              <a:latin typeface="Arial" charset="0"/>
            </a:endParaRPr>
          </a:p>
        </p:txBody>
      </p:sp>
      <p:sp>
        <p:nvSpPr>
          <p:cNvPr id="13" name="TextBox 12"/>
          <p:cNvSpPr txBox="1"/>
          <p:nvPr/>
        </p:nvSpPr>
        <p:spPr>
          <a:xfrm>
            <a:off x="395288" y="6597650"/>
            <a:ext cx="8640762" cy="230188"/>
          </a:xfrm>
          <a:prstGeom prst="rect">
            <a:avLst/>
          </a:prstGeom>
          <a:noFill/>
        </p:spPr>
        <p:txBody>
          <a:bodyPr>
            <a:spAutoFit/>
          </a:bodyPr>
          <a:lstStyle/>
          <a:p>
            <a:pPr algn="r" fontAlgn="base">
              <a:spcBef>
                <a:spcPct val="0"/>
              </a:spcBef>
              <a:spcAft>
                <a:spcPct val="0"/>
              </a:spcAft>
              <a:defRPr/>
            </a:pPr>
            <a:r>
              <a:rPr lang="fr-FR" sz="900" i="1">
                <a:solidFill>
                  <a:prstClr val="white"/>
                </a:solidFill>
                <a:latin typeface="Arial" charset="0"/>
              </a:rPr>
              <a:t>La présente page n’est que l’une des sections du profil de l’ICSI. Pour d’autres données intéressantes sur les enfants et les jeunes, consultez  </a:t>
            </a:r>
            <a:r>
              <a:rPr lang="en-US" sz="900" b="1">
                <a:solidFill>
                  <a:prstClr val="white"/>
                </a:solidFill>
                <a:latin typeface="Arial" charset="0"/>
              </a:rPr>
              <a:t>http://profile.cich.ca/</a:t>
            </a:r>
            <a:endParaRPr lang="en-US" sz="900" b="1">
              <a:solidFill>
                <a:prstClr val="black"/>
              </a:solidFill>
              <a:latin typeface="Arial" charset="0"/>
            </a:endParaRPr>
          </a:p>
        </p:txBody>
      </p:sp>
      <p:pic>
        <p:nvPicPr>
          <p:cNvPr id="1032" name="Picture 13" descr="CICH_WTcircleonly.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700" y="6308725"/>
            <a:ext cx="273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userDrawn="1"/>
        </p:nvSpPr>
        <p:spPr>
          <a:xfrm>
            <a:off x="0" y="0"/>
            <a:ext cx="9144000" cy="215900"/>
          </a:xfrm>
          <a:prstGeom prst="rect">
            <a:avLst/>
          </a:prstGeom>
          <a:solidFill>
            <a:srgbClr val="1E335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pic>
        <p:nvPicPr>
          <p:cNvPr id="1034" name="Picture 13" descr="Profile filmstrip.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5405438"/>
            <a:ext cx="91440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userDrawn="1"/>
        </p:nvSpPr>
        <p:spPr>
          <a:xfrm>
            <a:off x="2916238" y="765175"/>
            <a:ext cx="5976937" cy="276225"/>
          </a:xfrm>
          <a:prstGeom prst="rect">
            <a:avLst/>
          </a:prstGeom>
          <a:solidFill>
            <a:srgbClr val="1E335E"/>
          </a:solidFill>
        </p:spPr>
        <p:txBody>
          <a:bodyPr>
            <a:spAutoFit/>
          </a:bodyPr>
          <a:lstStyle/>
          <a:p>
            <a:pPr fontAlgn="base">
              <a:spcBef>
                <a:spcPct val="0"/>
              </a:spcBef>
              <a:spcAft>
                <a:spcPct val="0"/>
              </a:spcAft>
              <a:defRPr/>
            </a:pPr>
            <a:r>
              <a:rPr lang="en-US" sz="1200" b="1">
                <a:solidFill>
                  <a:prstClr val="white"/>
                </a:solidFill>
                <a:latin typeface="Arial" pitchFamily="34" charset="0"/>
              </a:rPr>
              <a:t>Section 1 – </a:t>
            </a:r>
            <a:r>
              <a:rPr lang="fr-FR" sz="1200" b="1">
                <a:solidFill>
                  <a:prstClr val="white"/>
                </a:solidFill>
                <a:latin typeface="Arial" charset="0"/>
              </a:rPr>
              <a:t>Les enfants et les jeunes du Canada</a:t>
            </a:r>
            <a:endParaRPr lang="en-US" sz="1200">
              <a:solidFill>
                <a:prstClr val="white"/>
              </a:solidFill>
              <a:latin typeface="Arial" pitchFamily="34" charset="0"/>
            </a:endParaRPr>
          </a:p>
        </p:txBody>
      </p:sp>
      <p:cxnSp>
        <p:nvCxnSpPr>
          <p:cNvPr id="17" name="Straight Connector 16"/>
          <p:cNvCxnSpPr/>
          <p:nvPr userDrawn="1"/>
        </p:nvCxnSpPr>
        <p:spPr>
          <a:xfrm flipH="1">
            <a:off x="323850" y="1268413"/>
            <a:ext cx="8569325"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6568169"/>
      </p:ext>
    </p:extLst>
  </p:cSld>
  <p:clrMap bg1="lt1" tx1="dk1" bg2="lt2" tx2="dk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a:defRPr>
      </a:lvl2pPr>
      <a:lvl3pPr algn="ctr" rtl="0" eaLnBrk="0" fontAlgn="base" hangingPunct="0">
        <a:spcBef>
          <a:spcPct val="0"/>
        </a:spcBef>
        <a:spcAft>
          <a:spcPct val="0"/>
        </a:spcAft>
        <a:defRPr sz="4400">
          <a:solidFill>
            <a:schemeClr val="tx1"/>
          </a:solidFill>
          <a:latin typeface="Calibri"/>
        </a:defRPr>
      </a:lvl3pPr>
      <a:lvl4pPr algn="ctr" rtl="0" eaLnBrk="0" fontAlgn="base" hangingPunct="0">
        <a:spcBef>
          <a:spcPct val="0"/>
        </a:spcBef>
        <a:spcAft>
          <a:spcPct val="0"/>
        </a:spcAft>
        <a:defRPr sz="4400">
          <a:solidFill>
            <a:schemeClr val="tx1"/>
          </a:solidFill>
          <a:latin typeface="Calibri"/>
        </a:defRPr>
      </a:lvl4pPr>
      <a:lvl5pPr algn="ctr" rtl="0" eaLnBrk="0" fontAlgn="base" hangingPunct="0">
        <a:spcBef>
          <a:spcPct val="0"/>
        </a:spcBef>
        <a:spcAft>
          <a:spcPct val="0"/>
        </a:spcAft>
        <a:defRPr sz="4400">
          <a:solidFill>
            <a:schemeClr val="tx1"/>
          </a:solidFill>
          <a:latin typeface="Calibri"/>
        </a:defRPr>
      </a:lvl5pPr>
      <a:lvl6pPr marL="457200" algn="ctr" rtl="0" fontAlgn="base">
        <a:spcBef>
          <a:spcPct val="0"/>
        </a:spcBef>
        <a:spcAft>
          <a:spcPct val="0"/>
        </a:spcAft>
        <a:defRPr sz="4400">
          <a:solidFill>
            <a:schemeClr val="tx1"/>
          </a:solidFill>
          <a:latin typeface="Calibri"/>
        </a:defRPr>
      </a:lvl6pPr>
      <a:lvl7pPr marL="914400" algn="ctr" rtl="0" fontAlgn="base">
        <a:spcBef>
          <a:spcPct val="0"/>
        </a:spcBef>
        <a:spcAft>
          <a:spcPct val="0"/>
        </a:spcAft>
        <a:defRPr sz="4400">
          <a:solidFill>
            <a:schemeClr val="tx1"/>
          </a:solidFill>
          <a:latin typeface="Calibri"/>
        </a:defRPr>
      </a:lvl7pPr>
      <a:lvl8pPr marL="1371600" algn="ctr" rtl="0" fontAlgn="base">
        <a:spcBef>
          <a:spcPct val="0"/>
        </a:spcBef>
        <a:spcAft>
          <a:spcPct val="0"/>
        </a:spcAft>
        <a:defRPr sz="4400">
          <a:solidFill>
            <a:schemeClr val="tx1"/>
          </a:solidFill>
          <a:latin typeface="Calibri"/>
        </a:defRPr>
      </a:lvl8pPr>
      <a:lvl9pPr marL="1828800" algn="ctr" rtl="0" fontAlgn="base">
        <a:spcBef>
          <a:spcPct val="0"/>
        </a:spcBef>
        <a:spcAft>
          <a:spcPct val="0"/>
        </a:spcAft>
        <a:defRPr sz="4400">
          <a:solidFill>
            <a:schemeClr val="tx1"/>
          </a:solidFill>
          <a:latin typeface="Calibri"/>
        </a:defRPr>
      </a:lvl9pPr>
    </p:titleStyle>
    <p:bodyStyle>
      <a:lvl1pPr marL="342900" indent="-342900" algn="l" rtl="0" eaLnBrk="0" fontAlgn="base" hangingPunct="0">
        <a:spcBef>
          <a:spcPct val="20000"/>
        </a:spcBef>
        <a:spcAft>
          <a:spcPct val="0"/>
        </a:spcAft>
        <a:buFont typeface="Arial" charset="0"/>
        <a:buChar char="•"/>
        <a:defRPr sz="1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descr="TheC&amp;YofC_F 1.1.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1341438"/>
            <a:ext cx="6480175" cy="398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6045715"/>
      </p:ext>
    </p:extLst>
  </p:cSld>
  <p:clrMapOvr>
    <a:masterClrMapping/>
  </p:clrMapOvr>
</p:sld>
</file>

<file path=ppt/theme/theme1.xml><?xml version="1.0" encoding="utf-8"?>
<a:theme xmlns:a="http://schemas.openxmlformats.org/drawingml/2006/main" name="CICH Profil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CICH Profile Template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Phillips</dc:creator>
  <cp:lastModifiedBy>Natalie Phillips</cp:lastModifiedBy>
  <cp:revision>2</cp:revision>
  <dcterms:created xsi:type="dcterms:W3CDTF">2012-10-29T18:50:51Z</dcterms:created>
  <dcterms:modified xsi:type="dcterms:W3CDTF">2012-11-13T20:56:24Z</dcterms:modified>
</cp:coreProperties>
</file>