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notesMasterIdLst>
    <p:notesMasterId r:id="rId4"/>
  </p:notesMasterIdLst>
  <p:sldIdLst>
    <p:sldId id="2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190" autoAdjust="0"/>
  </p:normalViewPr>
  <p:slideViewPr>
    <p:cSldViewPr>
      <p:cViewPr>
        <p:scale>
          <a:sx n="70" d="100"/>
          <a:sy n="70" d="100"/>
        </p:scale>
        <p:origin x="-610" y="40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92BC10-8177-439A-A097-6381D713FACD}" type="datetimeFigureOut">
              <a:rPr lang="en-CA" smtClean="0"/>
              <a:t>12/09/2013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7D1BDC-2E0E-4FE6-9A98-FD1CE121DD1C}" type="slidenum">
              <a:rPr lang="en-CA" smtClean="0"/>
              <a:t>‹#›</a:t>
            </a:fld>
            <a:endParaRPr lang="en-CA"/>
          </a:p>
        </p:txBody>
      </p:sp>
    </p:spTree>
    <p:extLst>
      <p:ext uri="{BB962C8B-B14F-4D97-AF65-F5344CB8AC3E}">
        <p14:creationId xmlns:p14="http://schemas.microsoft.com/office/powerpoint/2010/main" val="2385717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campaign2000.ca/reportCards/national/2010FrenchNationalReportCard.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baseline="30000" smtClean="0"/>
              <a:t>1</a:t>
            </a:r>
            <a:r>
              <a:rPr lang="fr-CA" smtClean="0"/>
              <a:t>Dans le tableau, la pauvreté correspond au Seuil de faible revenu (SFR). Le SFR correspond au niveau de revenu auquel une famille peut vivre des circonstances difficiles, car elle consacre une plus grande part de ses revenus à répondre aux besoins de base (c.-à-d. nourriture, logement et vêtements) par rapport à la famille moyenne de taille similaire. Dans ce cas, le SFR a été calculé selon le revenu familial après impôt.</a:t>
            </a:r>
          </a:p>
          <a:p>
            <a:endParaRPr lang="fr-CA" smtClean="0"/>
          </a:p>
          <a:p>
            <a:r>
              <a:rPr lang="fr-CA" smtClean="0"/>
              <a:t>Au Canada, le nombre d’enfants de moins de 18 ans vivant dans la pauvreté a diminué pour passer de 942 000 (14 %) en 1990 à 550 000 (8,2 %) en 2010. Chez les enfants de moins de 18 ans vivant dans une famille biparentale, ceux qui vivent dans la pauvreté ont diminué pour passer de 475 000 (8,4 %) en 1990 à 314 000 (5,7 %) en 2010. Le changement le plus marquant se retrouve parmi les enfants vivant dans la pauvreté dans une famille monoparentale dirigée par une femme. Leur nombre a diminué pour passer de 407 000 (51,2 %) en 1990, à 187 000 (21,8 %) en 2010. </a:t>
            </a:r>
          </a:p>
          <a:p>
            <a:endParaRPr lang="fr-CA" b="1" smtClean="0"/>
          </a:p>
          <a:p>
            <a:r>
              <a:rPr lang="fr-CA" b="1" smtClean="0"/>
              <a:t>Conséquences</a:t>
            </a:r>
            <a:endParaRPr lang="fr-CA" smtClean="0"/>
          </a:p>
          <a:p>
            <a:r>
              <a:rPr lang="fr-CA" smtClean="0"/>
              <a:t>Les enfants et les jeunes vivant dans la pauvreté doivent relever de nombreux défis sur le plan de la santé et du bien-être. En effet, souvent, les familles à faible revenu s’alimentent inadéquatement, habitent des logements surpeuplés ou des quartiers peu sûrs, ont un accès plus restreint aux soins de santé et suivent des programmes d’éducation de moins bonne qualité.</a:t>
            </a:r>
            <a:r>
              <a:rPr lang="fr-CA" baseline="30000" smtClean="0"/>
              <a:t>2</a:t>
            </a:r>
            <a:r>
              <a:rPr lang="fr-CA" smtClean="0"/>
              <a:t> </a:t>
            </a:r>
          </a:p>
          <a:p>
            <a:endParaRPr lang="fr-CA" smtClean="0"/>
          </a:p>
          <a:p>
            <a:r>
              <a:rPr lang="fr-CA" baseline="30000" smtClean="0"/>
              <a:t>2</a:t>
            </a:r>
            <a:r>
              <a:rPr lang="fr-CA" i="1" smtClean="0"/>
              <a:t>Rapport 2010 sur la pauvreté des enfants et des familles au Canada : 1989-2010</a:t>
            </a:r>
            <a:r>
              <a:rPr lang="fr-CA" smtClean="0"/>
              <a:t>, Campagne 2000, </a:t>
            </a:r>
            <a:r>
              <a:rPr lang="fr-CA" smtClean="0">
                <a:hlinkClick r:id="rId3"/>
              </a:rPr>
              <a:t>http://www.campaign2000.ca/reportCards/national/2010FrenchNationalReportCard.pdf</a:t>
            </a:r>
            <a:r>
              <a:rPr lang="fr-CA" smtClean="0"/>
              <a:t>, consulté la dernière fois le 29 juin 2012.</a:t>
            </a:r>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3022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3452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8622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01323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wmf"/><Relationship Id="rId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3.jpeg"/><Relationship Id="rId5" Type="http://schemas.openxmlformats.org/officeDocument/2006/relationships/image" Target="../media/image2.wmf"/><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92150"/>
          </a:xfrm>
          <a:prstGeom prst="rect">
            <a:avLst/>
          </a:prstGeom>
          <a:noFill/>
        </p:spPr>
        <p:txBody>
          <a:bodyPr>
            <a:spAutoFit/>
          </a:bodyPr>
          <a:lstStyle/>
          <a:p>
            <a:pPr>
              <a:defRPr/>
            </a:pPr>
            <a:r>
              <a:rPr lang="en-US" sz="2000" b="1">
                <a:solidFill>
                  <a:prstClr val="black"/>
                </a:solidFill>
              </a:rPr>
              <a:t>The Health of Canada’s Children and Youth: A CICH Profile</a:t>
            </a:r>
          </a:p>
          <a:p>
            <a:pPr>
              <a:spcBef>
                <a:spcPts val="400"/>
              </a:spcBef>
              <a:defRPr/>
            </a:pPr>
            <a:r>
              <a:rPr lang="en-US" sz="1400">
                <a:solidFill>
                  <a:prstClr val="black"/>
                </a:solidFill>
              </a:rPr>
              <a:t>Contextual Module</a:t>
            </a:r>
          </a:p>
        </p:txBody>
      </p:sp>
      <p:sp>
        <p:nvSpPr>
          <p:cNvPr id="10" name="TextBox 9"/>
          <p:cNvSpPr txBox="1"/>
          <p:nvPr/>
        </p:nvSpPr>
        <p:spPr>
          <a:xfrm>
            <a:off x="539750" y="6308725"/>
            <a:ext cx="5976938" cy="338138"/>
          </a:xfrm>
          <a:prstGeom prst="rect">
            <a:avLst/>
          </a:prstGeom>
          <a:noFill/>
        </p:spPr>
        <p:txBody>
          <a:bodyPr>
            <a:spAutoFit/>
          </a:bodyPr>
          <a:lstStyle/>
          <a:p>
            <a:pPr>
              <a:defRPr/>
            </a:pPr>
            <a:r>
              <a:rPr lang="en-US" sz="1600" b="1">
                <a:solidFill>
                  <a:prstClr val="white"/>
                </a:solidFill>
              </a:rPr>
              <a:t>The Health of Canada’s Children and Youth: A CICH Profile</a:t>
            </a:r>
            <a:endParaRPr lang="en-US" sz="1600">
              <a:solidFill>
                <a:prstClr val="white"/>
              </a:solidFill>
            </a:endParaRPr>
          </a:p>
        </p:txBody>
      </p:sp>
      <p:sp>
        <p:nvSpPr>
          <p:cNvPr id="12" name="TextBox 11"/>
          <p:cNvSpPr txBox="1"/>
          <p:nvPr/>
        </p:nvSpPr>
        <p:spPr>
          <a:xfrm>
            <a:off x="7019925" y="6597650"/>
            <a:ext cx="2124075" cy="215900"/>
          </a:xfrm>
          <a:prstGeom prst="rect">
            <a:avLst/>
          </a:prstGeom>
          <a:noFill/>
        </p:spPr>
        <p:txBody>
          <a:bodyPr>
            <a:spAutoFit/>
          </a:bodyPr>
          <a:lstStyle/>
          <a:p>
            <a:pPr>
              <a:defRPr/>
            </a:pPr>
            <a:r>
              <a:rPr lang="en-US" sz="800">
                <a:solidFill>
                  <a:prstClr val="white"/>
                </a:solidFill>
              </a:rPr>
              <a:t>© 2013 Canadian Institute of Child Health</a:t>
            </a:r>
          </a:p>
        </p:txBody>
      </p:sp>
      <p:sp>
        <p:nvSpPr>
          <p:cNvPr id="13" name="TextBox 12"/>
          <p:cNvSpPr txBox="1"/>
          <p:nvPr/>
        </p:nvSpPr>
        <p:spPr>
          <a:xfrm>
            <a:off x="539750" y="6597650"/>
            <a:ext cx="6480175" cy="230188"/>
          </a:xfrm>
          <a:prstGeom prst="rect">
            <a:avLst/>
          </a:prstGeom>
          <a:noFill/>
        </p:spPr>
        <p:txBody>
          <a:bodyPr>
            <a:spAutoFit/>
          </a:bodyPr>
          <a:lstStyle/>
          <a:p>
            <a:pPr>
              <a:defRPr/>
            </a:pPr>
            <a:r>
              <a:rPr lang="en-US" sz="900">
                <a:solidFill>
                  <a:prstClr val="white"/>
                </a:solidFill>
              </a:rPr>
              <a:t>This page is only one section of the CICH Profile, for more interesting data on children and youth visit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388"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7813"/>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4 – Economic Security</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5402502"/>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66750"/>
          </a:xfrm>
          <a:prstGeom prst="rect">
            <a:avLst/>
          </a:prstGeom>
          <a:noFill/>
        </p:spPr>
        <p:txBody>
          <a:bodyPr>
            <a:spAutoFit/>
          </a:bodyPr>
          <a:lstStyle/>
          <a:p>
            <a:pPr>
              <a:defRPr/>
            </a:pPr>
            <a:r>
              <a:rPr lang="fr-FR" sz="2000" b="1">
                <a:solidFill>
                  <a:prstClr val="black"/>
                </a:solidFill>
                <a:latin typeface="Arial" charset="0"/>
              </a:rPr>
              <a:t>La santé des enfants du Canada : Un profil de l’ICSI </a:t>
            </a:r>
          </a:p>
          <a:p>
            <a:pPr>
              <a:spcBef>
                <a:spcPts val="400"/>
              </a:spcBef>
              <a:defRPr/>
            </a:pPr>
            <a:r>
              <a:rPr lang="en-US" sz="1400">
                <a:solidFill>
                  <a:prstClr val="black"/>
                </a:solidFill>
              </a:rPr>
              <a:t>Module </a:t>
            </a:r>
            <a:r>
              <a:rPr lang="en-US" sz="1400">
                <a:solidFill>
                  <a:prstClr val="black"/>
                </a:solidFill>
                <a:latin typeface="Arial" charset="0"/>
              </a:rPr>
              <a:t>contextuel </a:t>
            </a:r>
            <a:endParaRPr lang="en-US" sz="1400">
              <a:solidFill>
                <a:prstClr val="black"/>
              </a:solidFill>
            </a:endParaRPr>
          </a:p>
        </p:txBody>
      </p:sp>
      <p:sp>
        <p:nvSpPr>
          <p:cNvPr id="10" name="TextBox 9"/>
          <p:cNvSpPr txBox="1"/>
          <p:nvPr/>
        </p:nvSpPr>
        <p:spPr>
          <a:xfrm>
            <a:off x="539750" y="6308725"/>
            <a:ext cx="5976938" cy="338138"/>
          </a:xfrm>
          <a:prstGeom prst="rect">
            <a:avLst/>
          </a:prstGeom>
          <a:noFill/>
        </p:spPr>
        <p:txBody>
          <a:bodyPr>
            <a:spAutoFit/>
          </a:bodyPr>
          <a:lstStyle/>
          <a:p>
            <a:pPr>
              <a:defRPr/>
            </a:pPr>
            <a:r>
              <a:rPr lang="fr-FR" sz="1600" b="1">
                <a:solidFill>
                  <a:prstClr val="white"/>
                </a:solidFill>
              </a:rPr>
              <a:t>La santé des enfants du Canada : Un profil de l’ICSI</a:t>
            </a:r>
            <a:endParaRPr lang="en-US" sz="1600">
              <a:solidFill>
                <a:prstClr val="white"/>
              </a:solidFill>
            </a:endParaRPr>
          </a:p>
        </p:txBody>
      </p:sp>
      <p:sp>
        <p:nvSpPr>
          <p:cNvPr id="12" name="TextBox 11"/>
          <p:cNvSpPr txBox="1"/>
          <p:nvPr/>
        </p:nvSpPr>
        <p:spPr>
          <a:xfrm>
            <a:off x="6372225" y="6381750"/>
            <a:ext cx="2700338" cy="215900"/>
          </a:xfrm>
          <a:prstGeom prst="rect">
            <a:avLst/>
          </a:prstGeom>
          <a:noFill/>
        </p:spPr>
        <p:txBody>
          <a:bodyPr>
            <a:spAutoFit/>
          </a:bodyPr>
          <a:lstStyle/>
          <a:p>
            <a:pPr algn="r">
              <a:defRPr/>
            </a:pPr>
            <a:r>
              <a:rPr lang="en-US" sz="800">
                <a:solidFill>
                  <a:prstClr val="white"/>
                </a:solidFill>
                <a:latin typeface="Arial" charset="0"/>
              </a:rPr>
              <a:t>© 2013  </a:t>
            </a:r>
            <a:r>
              <a:rPr lang="fr-FR" sz="800">
                <a:solidFill>
                  <a:prstClr val="white"/>
                </a:solidFill>
                <a:latin typeface="Arial" charset="0"/>
              </a:rPr>
              <a:t>Institut canadien de la santé infantile</a:t>
            </a:r>
            <a:endParaRPr lang="en-US" sz="800">
              <a:solidFill>
                <a:prstClr val="white"/>
              </a:solidFill>
              <a:latin typeface="Arial" charset="0"/>
            </a:endParaRPr>
          </a:p>
        </p:txBody>
      </p:sp>
      <p:sp>
        <p:nvSpPr>
          <p:cNvPr id="13" name="TextBox 12"/>
          <p:cNvSpPr txBox="1"/>
          <p:nvPr/>
        </p:nvSpPr>
        <p:spPr>
          <a:xfrm>
            <a:off x="395288" y="6597650"/>
            <a:ext cx="8640762" cy="230188"/>
          </a:xfrm>
          <a:prstGeom prst="rect">
            <a:avLst/>
          </a:prstGeom>
          <a:noFill/>
        </p:spPr>
        <p:txBody>
          <a:bodyPr>
            <a:spAutoFit/>
          </a:bodyPr>
          <a:lstStyle/>
          <a:p>
            <a:pPr algn="r" fontAlgn="base">
              <a:spcBef>
                <a:spcPct val="0"/>
              </a:spcBef>
              <a:spcAft>
                <a:spcPct val="0"/>
              </a:spcAft>
              <a:defRPr/>
            </a:pPr>
            <a:r>
              <a:rPr lang="fr-FR" sz="900" i="1">
                <a:solidFill>
                  <a:prstClr val="white"/>
                </a:solidFill>
                <a:latin typeface="Arial" charset="0"/>
              </a:rPr>
              <a:t>La présente page n’est que l’une des sections du profil de l’ICSI. Pour d’autres données intéressantes sur les enfants et les jeunes, consultez  </a:t>
            </a:r>
            <a:r>
              <a:rPr lang="en-US" sz="900" b="1">
                <a:solidFill>
                  <a:prstClr val="white"/>
                </a:solidFill>
                <a:latin typeface="Arial" charset="0"/>
              </a:rPr>
              <a:t>http://profile.cich.ca/</a:t>
            </a:r>
            <a:endParaRPr lang="en-US" sz="900" b="1">
              <a:solidFill>
                <a:prstClr val="black"/>
              </a:solidFill>
              <a:latin typeface="Arial" charset="0"/>
            </a:endParaRPr>
          </a:p>
        </p:txBody>
      </p:sp>
      <p:pic>
        <p:nvPicPr>
          <p:cNvPr id="1032" name="Picture 13" descr="CICH_WTcircleonly.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6225"/>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4 – Inégalités économiques</a:t>
            </a:r>
            <a:r>
              <a:rPr lang="fr-FR" sz="1200" b="1">
                <a:solidFill>
                  <a:prstClr val="white"/>
                </a:solidFill>
                <a:latin typeface="Arial" charset="0"/>
              </a:rPr>
              <a:t> </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7249817"/>
      </p:ext>
    </p:extLst>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atalie Phillips\Desktop\Profile Launch\Economic Security\Jpegs\Economic_F 4.1.1_Revised Sept 20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1588" y="1385004"/>
            <a:ext cx="6490772" cy="3950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106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93</Words>
  <Application>Microsoft Office PowerPoint</Application>
  <PresentationFormat>On-screen Show (4:3)</PresentationFormat>
  <Paragraphs>8</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CICH Profile Template</vt:lpstr>
      <vt:lpstr>1_CICH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Meghan Marcotte</cp:lastModifiedBy>
  <cp:revision>12</cp:revision>
  <dcterms:created xsi:type="dcterms:W3CDTF">2013-01-23T15:52:07Z</dcterms:created>
  <dcterms:modified xsi:type="dcterms:W3CDTF">2013-09-12T16:34:48Z</dcterms:modified>
</cp:coreProperties>
</file>