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4257" autoAdjust="0"/>
  </p:normalViewPr>
  <p:slideViewPr>
    <p:cSldViewPr>
      <p:cViewPr varScale="1">
        <p:scale>
          <a:sx n="63" d="100"/>
          <a:sy n="63" d="100"/>
        </p:scale>
        <p:origin x="-207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fr-FR" sz="1200" b="0" i="0" kern="1200" dirty="0" smtClean="0">
                <a:solidFill>
                  <a:schemeClr val="tx1"/>
                </a:solidFill>
                <a:effectLst/>
                <a:latin typeface="+mn-lt"/>
                <a:ea typeface="+mn-ea"/>
                <a:cs typeface="+mn-cs"/>
              </a:rPr>
              <a:t>On estime que 1 bébé sur 3 par 1 000 bébés nés au Canada souffre du syndrome d’alcool fœtale (SAF), et que l’ensemble des troubles causés par l’alcoolisation fœtale (ETCAF) affecte approximativement 1 % de la population. Quelques collectivités au Canada déclarent des taux de prévalence aussi élevés que 190 par 1 000 naissances.</a:t>
            </a:r>
            <a:r>
              <a:rPr lang="fr-FR" sz="1200" b="0" i="0" kern="1200" baseline="30000" dirty="0" smtClean="0">
                <a:solidFill>
                  <a:schemeClr val="tx1"/>
                </a:solidFill>
                <a:effectLst/>
                <a:latin typeface="+mn-lt"/>
                <a:ea typeface="+mn-ea"/>
                <a:cs typeface="+mn-cs"/>
              </a:rPr>
              <a:t>1</a:t>
            </a:r>
          </a:p>
          <a:p>
            <a:endParaRPr lang="fr-FR" sz="1200" b="0" i="0" kern="1200" baseline="30000" dirty="0" smtClean="0">
              <a:solidFill>
                <a:schemeClr val="tx1"/>
              </a:solidFill>
              <a:effectLst/>
              <a:latin typeface="+mn-lt"/>
              <a:ea typeface="+mn-ea"/>
              <a:cs typeface="+mn-cs"/>
            </a:endParaRPr>
          </a:p>
          <a:p>
            <a:endParaRPr lang="fr-FR" sz="1200" b="1"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Signification</a:t>
            </a:r>
          </a:p>
          <a:p>
            <a:endParaRPr lang="fr-FR" sz="1200" b="0" i="0" kern="1200" smtClean="0">
              <a:solidFill>
                <a:schemeClr val="tx1"/>
              </a:solidFill>
              <a:effectLst/>
              <a:latin typeface="+mn-lt"/>
              <a:ea typeface="+mn-ea"/>
              <a:cs typeface="+mn-cs"/>
            </a:endParaRPr>
          </a:p>
          <a:p>
            <a:r>
              <a:rPr lang="fr-FR" sz="1200" b="0" i="0" kern="1200" smtClean="0">
                <a:solidFill>
                  <a:schemeClr val="tx1"/>
                </a:solidFill>
                <a:effectLst/>
                <a:latin typeface="+mn-lt"/>
                <a:ea typeface="+mn-ea"/>
                <a:cs typeface="+mn-cs"/>
              </a:rPr>
              <a:t>Les </a:t>
            </a:r>
            <a:r>
              <a:rPr lang="fr-FR" sz="1200" b="0" i="0" kern="1200" dirty="0" smtClean="0">
                <a:solidFill>
                  <a:schemeClr val="tx1"/>
                </a:solidFill>
                <a:effectLst/>
                <a:latin typeface="+mn-lt"/>
                <a:ea typeface="+mn-ea"/>
                <a:cs typeface="+mn-cs"/>
              </a:rPr>
              <a:t>troubles causés par l’alcoolisation fœtale ne peuvent pas être guéris. Ils peuvent avoir des effets sur toute la durée de vie des personnes atteintes, de leurs familles et de leurs collectivités. On doit sensibiliser les femmes pour qu’elles comprennent davantage les risques associés à ces troubles.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Robinson GC, </a:t>
            </a:r>
            <a:r>
              <a:rPr lang="fr-FR" sz="1200" b="0" i="1" kern="1200" dirty="0" err="1" smtClean="0">
                <a:solidFill>
                  <a:schemeClr val="tx1"/>
                </a:solidFill>
                <a:effectLst/>
                <a:latin typeface="+mn-lt"/>
                <a:ea typeface="+mn-ea"/>
                <a:cs typeface="+mn-cs"/>
              </a:rPr>
              <a:t>Conry</a:t>
            </a:r>
            <a:r>
              <a:rPr lang="fr-FR" sz="1200" b="0" i="1" kern="1200" dirty="0" smtClean="0">
                <a:solidFill>
                  <a:schemeClr val="tx1"/>
                </a:solidFill>
                <a:effectLst/>
                <a:latin typeface="+mn-lt"/>
                <a:ea typeface="+mn-ea"/>
                <a:cs typeface="+mn-cs"/>
              </a:rPr>
              <a:t> JL, </a:t>
            </a:r>
            <a:r>
              <a:rPr lang="fr-FR" sz="1200" b="0" i="1" kern="1200" dirty="0" err="1" smtClean="0">
                <a:solidFill>
                  <a:schemeClr val="tx1"/>
                </a:solidFill>
                <a:effectLst/>
                <a:latin typeface="+mn-lt"/>
                <a:ea typeface="+mn-ea"/>
                <a:cs typeface="+mn-cs"/>
              </a:rPr>
              <a:t>Conry</a:t>
            </a:r>
            <a:r>
              <a:rPr lang="fr-FR" sz="1200" b="0" i="1" kern="1200" dirty="0" smtClean="0">
                <a:solidFill>
                  <a:schemeClr val="tx1"/>
                </a:solidFill>
                <a:effectLst/>
                <a:latin typeface="+mn-lt"/>
                <a:ea typeface="+mn-ea"/>
                <a:cs typeface="+mn-cs"/>
              </a:rPr>
              <a:t> RF. </a:t>
            </a:r>
            <a:r>
              <a:rPr lang="fr-FR" sz="1200" b="0" i="1" kern="1200" dirty="0" err="1" smtClean="0">
                <a:solidFill>
                  <a:schemeClr val="tx1"/>
                </a:solidFill>
                <a:effectLst/>
                <a:latin typeface="+mn-lt"/>
                <a:ea typeface="+mn-ea"/>
                <a:cs typeface="+mn-cs"/>
              </a:rPr>
              <a:t>Clinical</a:t>
            </a:r>
            <a:r>
              <a:rPr lang="fr-FR" sz="1200" b="0" i="1" kern="1200" dirty="0" smtClean="0">
                <a:solidFill>
                  <a:schemeClr val="tx1"/>
                </a:solidFill>
                <a:effectLst/>
                <a:latin typeface="+mn-lt"/>
                <a:ea typeface="+mn-ea"/>
                <a:cs typeface="+mn-cs"/>
              </a:rPr>
              <a:t> profile and </a:t>
            </a:r>
            <a:r>
              <a:rPr lang="fr-FR" sz="1200" b="0" i="1" kern="1200" dirty="0" err="1" smtClean="0">
                <a:solidFill>
                  <a:schemeClr val="tx1"/>
                </a:solidFill>
                <a:effectLst/>
                <a:latin typeface="+mn-lt"/>
                <a:ea typeface="+mn-ea"/>
                <a:cs typeface="+mn-cs"/>
              </a:rPr>
              <a:t>prevalence</a:t>
            </a:r>
            <a:r>
              <a:rPr lang="fr-FR" sz="1200" b="0" i="1" kern="1200" dirty="0" smtClean="0">
                <a:solidFill>
                  <a:schemeClr val="tx1"/>
                </a:solidFill>
                <a:effectLst/>
                <a:latin typeface="+mn-lt"/>
                <a:ea typeface="+mn-ea"/>
                <a:cs typeface="+mn-cs"/>
              </a:rPr>
              <a:t> of </a:t>
            </a:r>
            <a:r>
              <a:rPr lang="fr-FR" sz="1200" b="0" i="1" kern="1200" dirty="0" err="1" smtClean="0">
                <a:solidFill>
                  <a:schemeClr val="tx1"/>
                </a:solidFill>
                <a:effectLst/>
                <a:latin typeface="+mn-lt"/>
                <a:ea typeface="+mn-ea"/>
                <a:cs typeface="+mn-cs"/>
              </a:rPr>
              <a:t>fetal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alcohol</a:t>
            </a:r>
            <a:r>
              <a:rPr lang="fr-FR" sz="1200" b="0" i="1" kern="1200" dirty="0" smtClean="0">
                <a:solidFill>
                  <a:schemeClr val="tx1"/>
                </a:solidFill>
                <a:effectLst/>
                <a:latin typeface="+mn-lt"/>
                <a:ea typeface="+mn-ea"/>
                <a:cs typeface="+mn-cs"/>
              </a:rPr>
              <a:t> syndrome in an </a:t>
            </a:r>
            <a:r>
              <a:rPr lang="fr-FR" sz="1200" b="0" i="1" kern="1200" dirty="0" err="1" smtClean="0">
                <a:solidFill>
                  <a:schemeClr val="tx1"/>
                </a:solidFill>
                <a:effectLst/>
                <a:latin typeface="+mn-lt"/>
                <a:ea typeface="+mn-ea"/>
                <a:cs typeface="+mn-cs"/>
              </a:rPr>
              <a:t>isolated</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community</a:t>
            </a:r>
            <a:r>
              <a:rPr lang="fr-FR" sz="1200" b="0" i="1" kern="1200" dirty="0" smtClean="0">
                <a:solidFill>
                  <a:schemeClr val="tx1"/>
                </a:solidFill>
                <a:effectLst/>
                <a:latin typeface="+mn-lt"/>
                <a:ea typeface="+mn-ea"/>
                <a:cs typeface="+mn-cs"/>
              </a:rPr>
              <a:t> in British Columbia. CMAJ. 1987;137:203–7</a:t>
            </a:r>
            <a:endParaRPr lang="fr-FR" sz="1200" b="0" i="0" kern="1200" dirty="0" smtClean="0">
              <a:solidFill>
                <a:schemeClr val="tx1"/>
              </a:solidFill>
              <a:effectLst/>
              <a:latin typeface="+mn-lt"/>
              <a:ea typeface="+mn-ea"/>
              <a:cs typeface="+mn-cs"/>
            </a:endParaRPr>
          </a:p>
          <a:p>
            <a:r>
              <a:rPr lang="fr-FR" dirty="0" smtClean="0"/>
              <a:t/>
            </a:r>
            <a:br>
              <a:rPr lang="fr-FR" dirty="0" smtClean="0"/>
            </a:br>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62014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22250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mn-cs"/>
              </a:rPr>
              <a:t>Section 6 : L’alcool – un agent tératogène</a:t>
            </a:r>
            <a:endParaRPr lang="en-US" altLang="en-US" sz="1200" kern="1200" dirty="0">
              <a:solidFill>
                <a:schemeClr val="bg1"/>
              </a:solidFill>
              <a:latin typeface="+mn-lt"/>
              <a:ea typeface="+mn-ea"/>
              <a:cs typeface="+mn-cs"/>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033712815"/>
      </p:ext>
    </p:extLst>
  </p:cSld>
  <p:clrMap bg1="lt1" tx1="dk1" bg2="lt2" tx2="dk2" accent1="accent1" accent2="accent2" accent3="accent3" accent4="accent4" accent5="accent5" accent6="accent6" hlink="hlink" folHlink="folHlink"/>
  <p:sldLayoutIdLst>
    <p:sldLayoutId id="214748373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Natalie Phillips\Documents\Profile Launch\Genetics Module\JPGS\French jpgs\Genetics_F 6.1.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9321" y="1412776"/>
            <a:ext cx="6329023" cy="39286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TotalTime>
  <Words>112</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59</cp:revision>
  <dcterms:created xsi:type="dcterms:W3CDTF">2011-12-04T15:52:41Z</dcterms:created>
  <dcterms:modified xsi:type="dcterms:W3CDTF">2014-06-10T20:11:33Z</dcterms:modified>
</cp:coreProperties>
</file>