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8273" autoAdjust="0"/>
  </p:normalViewPr>
  <p:slideViewPr>
    <p:cSldViewPr>
      <p:cViewPr varScale="1">
        <p:scale>
          <a:sx n="67" d="100"/>
          <a:sy n="67" d="100"/>
        </p:scale>
        <p:origin x="-195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Les recherches montrent que les femmes peuvent diminuer leurs risques d’avoir un bébé souffrant d’une anomalie du tube neural en prenant de l’acide folique, qui est une vitamine B. L’acide folique est essentiel pour le développement du cerveau et de la colonne vertébrale. Des études ont révélé que les femmes qui consomment des suppléments d’acide folique en quantité suffisante et qui mangent sainement avant de tomber enceinte et au début de leur grossesse sont moins susceptibles de donner naissance à un bébé souffrant d’une anomalie du tube neural.</a:t>
            </a:r>
            <a:r>
              <a:rPr lang="fr-FR" sz="1200" b="0" i="0" kern="1200" baseline="30000" dirty="0" smtClean="0">
                <a:solidFill>
                  <a:schemeClr val="tx1"/>
                </a:solidFill>
                <a:effectLst/>
                <a:latin typeface="+mn-lt"/>
                <a:ea typeface="+mn-ea"/>
                <a:cs typeface="+mn-cs"/>
              </a:rPr>
              <a:t>1</a:t>
            </a:r>
            <a:r>
              <a:rPr lang="fr-FR" sz="1200" b="0" i="0" kern="1200" dirty="0" smtClean="0">
                <a:solidFill>
                  <a:schemeClr val="tx1"/>
                </a:solidFill>
                <a:effectLst/>
                <a:latin typeface="+mn-lt"/>
                <a:ea typeface="+mn-ea"/>
                <a:cs typeface="+mn-cs"/>
              </a:rPr>
              <a:t>  </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En 1998, le gouvernement canadien a exigé que la farine blanche, les pâtes enrichies, et la semoule de maïs soient enrichies avec de l’acide folique.</a:t>
            </a:r>
            <a:r>
              <a:rPr lang="fr-FR" sz="1200" b="0" i="0" kern="1200" baseline="30000" dirty="0" smtClean="0">
                <a:solidFill>
                  <a:schemeClr val="tx1"/>
                </a:solidFill>
                <a:effectLst/>
                <a:latin typeface="+mn-lt"/>
                <a:ea typeface="+mn-ea"/>
                <a:cs typeface="+mn-cs"/>
              </a:rPr>
              <a:t>2</a:t>
            </a:r>
            <a:r>
              <a:rPr lang="fr-FR" sz="1200" b="0" i="0" kern="1200" dirty="0" smtClean="0">
                <a:solidFill>
                  <a:schemeClr val="tx1"/>
                </a:solidFill>
                <a:effectLst/>
                <a:latin typeface="+mn-lt"/>
                <a:ea typeface="+mn-ea"/>
                <a:cs typeface="+mn-cs"/>
              </a:rPr>
              <a:t> L’Agence de la santé publique du Canada et Santé Canada ont recommandé que toutes les femmes susceptibles de devenir enceintes prennent un supplément contenant 0,4 mg d’acide folique et suggéré une dose plus élevée pour les femmes qui risquent davantage d’avoir un bébé souffrant d’une anomalie du </a:t>
            </a:r>
            <a:r>
              <a:rPr lang="fr-FR" sz="1200" b="0" i="0" kern="1200" smtClean="0">
                <a:solidFill>
                  <a:schemeClr val="tx1"/>
                </a:solidFill>
                <a:effectLst/>
                <a:latin typeface="+mn-lt"/>
                <a:ea typeface="+mn-ea"/>
                <a:cs typeface="+mn-cs"/>
              </a:rPr>
              <a:t>tube neural.</a:t>
            </a:r>
            <a:r>
              <a:rPr lang="fr-FR" sz="1200" b="0" i="0" kern="1200" baseline="30000" smtClean="0">
                <a:solidFill>
                  <a:schemeClr val="tx1"/>
                </a:solidFill>
                <a:effectLst/>
                <a:latin typeface="+mn-lt"/>
                <a:ea typeface="+mn-ea"/>
                <a:cs typeface="+mn-cs"/>
              </a:rPr>
              <a:t>3</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Lumley J, Watson L, Watson M, </a:t>
            </a:r>
            <a:r>
              <a:rPr lang="fr-FR" sz="1200" b="0" i="1" kern="1200" dirty="0" err="1" smtClean="0">
                <a:solidFill>
                  <a:schemeClr val="tx1"/>
                </a:solidFill>
                <a:effectLst/>
                <a:latin typeface="+mn-lt"/>
                <a:ea typeface="+mn-ea"/>
                <a:cs typeface="+mn-cs"/>
              </a:rPr>
              <a:t>Bower</a:t>
            </a:r>
            <a:r>
              <a:rPr lang="fr-FR" sz="1200" b="0" i="1" kern="1200" dirty="0" smtClean="0">
                <a:solidFill>
                  <a:schemeClr val="tx1"/>
                </a:solidFill>
                <a:effectLst/>
                <a:latin typeface="+mn-lt"/>
                <a:ea typeface="+mn-ea"/>
                <a:cs typeface="+mn-cs"/>
              </a:rPr>
              <a:t> C. </a:t>
            </a:r>
            <a:r>
              <a:rPr lang="fr-FR" sz="1200" b="0" i="1" kern="1200" dirty="0" err="1" smtClean="0">
                <a:solidFill>
                  <a:schemeClr val="tx1"/>
                </a:solidFill>
                <a:effectLst/>
                <a:latin typeface="+mn-lt"/>
                <a:ea typeface="+mn-ea"/>
                <a:cs typeface="+mn-cs"/>
              </a:rPr>
              <a:t>Periconceptional</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supplementation</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with</a:t>
            </a:r>
            <a:r>
              <a:rPr lang="fr-FR" sz="1200" b="0" i="1" kern="1200" dirty="0" smtClean="0">
                <a:solidFill>
                  <a:schemeClr val="tx1"/>
                </a:solidFill>
                <a:effectLst/>
                <a:latin typeface="+mn-lt"/>
                <a:ea typeface="+mn-ea"/>
                <a:cs typeface="+mn-cs"/>
              </a:rPr>
              <a:t> folate and/or </a:t>
            </a:r>
            <a:r>
              <a:rPr lang="fr-FR" sz="1200" b="0" i="1" kern="1200" dirty="0" err="1" smtClean="0">
                <a:solidFill>
                  <a:schemeClr val="tx1"/>
                </a:solidFill>
                <a:effectLst/>
                <a:latin typeface="+mn-lt"/>
                <a:ea typeface="+mn-ea"/>
                <a:cs typeface="+mn-cs"/>
              </a:rPr>
              <a:t>multivitamins</a:t>
            </a:r>
            <a:r>
              <a:rPr lang="fr-FR" sz="1200" b="0" i="1" kern="1200" dirty="0" smtClean="0">
                <a:solidFill>
                  <a:schemeClr val="tx1"/>
                </a:solidFill>
                <a:effectLst/>
                <a:latin typeface="+mn-lt"/>
                <a:ea typeface="+mn-ea"/>
                <a:cs typeface="+mn-cs"/>
              </a:rPr>
              <a:t> for </a:t>
            </a:r>
            <a:r>
              <a:rPr lang="fr-FR" sz="1200" b="0" i="1" kern="1200" dirty="0" err="1" smtClean="0">
                <a:solidFill>
                  <a:schemeClr val="tx1"/>
                </a:solidFill>
                <a:effectLst/>
                <a:latin typeface="+mn-lt"/>
                <a:ea typeface="+mn-ea"/>
                <a:cs typeface="+mn-cs"/>
              </a:rPr>
              <a:t>preventing</a:t>
            </a:r>
            <a:r>
              <a:rPr lang="fr-FR" sz="1200" b="0" i="1" kern="1200" dirty="0" smtClean="0">
                <a:solidFill>
                  <a:schemeClr val="tx1"/>
                </a:solidFill>
                <a:effectLst/>
                <a:latin typeface="+mn-lt"/>
                <a:ea typeface="+mn-ea"/>
                <a:cs typeface="+mn-cs"/>
              </a:rPr>
              <a:t> neural tube </a:t>
            </a:r>
            <a:r>
              <a:rPr lang="fr-FR" sz="1200" b="0" i="1" kern="1200" dirty="0" err="1" smtClean="0">
                <a:solidFill>
                  <a:schemeClr val="tx1"/>
                </a:solidFill>
                <a:effectLst/>
                <a:latin typeface="+mn-lt"/>
                <a:ea typeface="+mn-ea"/>
                <a:cs typeface="+mn-cs"/>
              </a:rPr>
              <a:t>defects</a:t>
            </a:r>
            <a:r>
              <a:rPr lang="fr-FR" sz="1200" b="0" i="1" kern="1200" dirty="0" smtClean="0">
                <a:solidFill>
                  <a:schemeClr val="tx1"/>
                </a:solidFill>
                <a:effectLst/>
                <a:latin typeface="+mn-lt"/>
                <a:ea typeface="+mn-ea"/>
                <a:cs typeface="+mn-cs"/>
              </a:rPr>
              <a:t>. Cochrane </a:t>
            </a:r>
            <a:r>
              <a:rPr lang="fr-FR" sz="1200" b="0" i="1" kern="1200" dirty="0" err="1" smtClean="0">
                <a:solidFill>
                  <a:schemeClr val="tx1"/>
                </a:solidFill>
                <a:effectLst/>
                <a:latin typeface="+mn-lt"/>
                <a:ea typeface="+mn-ea"/>
                <a:cs typeface="+mn-cs"/>
              </a:rPr>
              <a:t>Database</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Syst</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Rev</a:t>
            </a:r>
            <a:r>
              <a:rPr lang="fr-FR" sz="1200" b="0" i="1" kern="1200" dirty="0" smtClean="0">
                <a:solidFill>
                  <a:schemeClr val="tx1"/>
                </a:solidFill>
                <a:effectLst/>
                <a:latin typeface="+mn-lt"/>
                <a:ea typeface="+mn-ea"/>
                <a:cs typeface="+mn-cs"/>
              </a:rPr>
              <a:t>. 2001;3.</a:t>
            </a:r>
            <a:br>
              <a:rPr lang="fr-FR" sz="1200" b="0" i="1"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2</a:t>
            </a:r>
            <a:r>
              <a:rPr lang="fr-FR" sz="1200" b="0" i="1" kern="1200" dirty="0" smtClean="0">
                <a:solidFill>
                  <a:schemeClr val="tx1"/>
                </a:solidFill>
                <a:effectLst/>
                <a:latin typeface="+mn-lt"/>
                <a:ea typeface="+mn-ea"/>
                <a:cs typeface="+mn-cs"/>
              </a:rPr>
              <a:t>Millar W. Supplément d’acide folique. Statistique Canada, Rapports sur la santé (Catalogue 82-003-XIE0). Ottawa : Statistique Canada; 2004;15(3) : p. 53-56.</a:t>
            </a:r>
            <a:br>
              <a:rPr lang="fr-FR" sz="1200" b="0" i="1"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3</a:t>
            </a:r>
            <a:r>
              <a:rPr lang="fr-FR" sz="1200" b="0" i="1" kern="1200" dirty="0" smtClean="0">
                <a:solidFill>
                  <a:schemeClr val="tx1"/>
                </a:solidFill>
                <a:effectLst/>
                <a:latin typeface="+mn-lt"/>
                <a:ea typeface="+mn-ea"/>
                <a:cs typeface="+mn-cs"/>
              </a:rPr>
              <a:t>Van Allen MI, </a:t>
            </a:r>
            <a:r>
              <a:rPr lang="fr-FR" sz="1200" b="0" i="1" kern="1200" dirty="0" err="1" smtClean="0">
                <a:solidFill>
                  <a:schemeClr val="tx1"/>
                </a:solidFill>
                <a:effectLst/>
                <a:latin typeface="+mn-lt"/>
                <a:ea typeface="+mn-ea"/>
                <a:cs typeface="+mn-cs"/>
              </a:rPr>
              <a:t>McCourt</a:t>
            </a:r>
            <a:r>
              <a:rPr lang="fr-FR" sz="1200" b="0" i="1" kern="1200" dirty="0" smtClean="0">
                <a:solidFill>
                  <a:schemeClr val="tx1"/>
                </a:solidFill>
                <a:effectLst/>
                <a:latin typeface="+mn-lt"/>
                <a:ea typeface="+mn-ea"/>
                <a:cs typeface="+mn-cs"/>
              </a:rPr>
              <a:t> C, Lee NS. Santé avant la grossesse : l’acide folique pour la prévention primaire des anomalies du tube neural. Document d’information à l’intention des professionnels de la santé, 2002. Ottawa : Ministère des Travaux publics et Services gouvernementaux Canada; 2002. No au catalogue : H39-607/2002E</a:t>
            </a:r>
            <a:endParaRPr lang="fr-FR" sz="1200" b="0" i="0" kern="1200" dirty="0" smtClean="0">
              <a:solidFill>
                <a:schemeClr val="tx1"/>
              </a:solidFill>
              <a:effectLst/>
              <a:latin typeface="+mn-lt"/>
              <a:ea typeface="+mn-ea"/>
              <a:cs typeface="+mn-cs"/>
            </a:endParaRPr>
          </a:p>
          <a:p>
            <a:endParaRPr lang="fr-FR"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90418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11565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5 : Anomalies</a:t>
            </a:r>
            <a:r>
              <a:rPr lang="en-US" altLang="en-US" sz="1200" b="1" kern="1200" baseline="0" dirty="0" smtClean="0">
                <a:solidFill>
                  <a:schemeClr val="bg1"/>
                </a:solidFill>
                <a:latin typeface="+mn-lt"/>
                <a:ea typeface="+mn-ea"/>
                <a:cs typeface="Arial" panose="020B0604020202020204" pitchFamily="34" charset="0"/>
              </a:rPr>
              <a:t> congénitales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1653106315"/>
      </p:ext>
    </p:extLst>
  </p:cSld>
  <p:clrMap bg1="lt1" tx1="dk1" bg2="lt2" tx2="dk2" accent1="accent1" accent2="accent2" accent3="accent3" accent4="accent4" accent5="accent5" accent6="accent6" hlink="hlink" folHlink="folHlink"/>
  <p:sldLayoutIdLst>
    <p:sldLayoutId id="214748373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 name="Picture 11" descr="C:\Users\Natalie Phillips\Documents\Profile Launch\Genetics Module\JPGS\French jpgs\Genetis_F 5.3.8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1" y="1410572"/>
            <a:ext cx="6336704" cy="39580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4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TotalTime>
  <Words>92</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4_1: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73</cp:revision>
  <dcterms:created xsi:type="dcterms:W3CDTF">2011-12-04T15:52:41Z</dcterms:created>
  <dcterms:modified xsi:type="dcterms:W3CDTF">2014-06-10T19:55:24Z</dcterms:modified>
</cp:coreProperties>
</file>