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68812" autoAdjust="0"/>
  </p:normalViewPr>
  <p:slideViewPr>
    <p:cSldViewPr>
      <p:cViewPr varScale="1">
        <p:scale>
          <a:sx n="50" d="100"/>
          <a:sy n="50" d="100"/>
        </p:scale>
        <p:origin x="-8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raredisorders.ca/library.html"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acmg.net/docs/ACMG_Releases_Highly-Anticipated_Recommendations_on_Incidental_Findings_in_Clinical_Exome_and_Genome_Sequencing.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FR" sz="1200" b="0" i="0" kern="1200" dirty="0" smtClean="0">
                <a:solidFill>
                  <a:schemeClr val="tx1"/>
                </a:solidFill>
                <a:effectLst/>
                <a:latin typeface="+mn-lt"/>
                <a:ea typeface="+mn-ea"/>
                <a:cs typeface="+mn-cs"/>
              </a:rPr>
              <a:t>Au Canada, chaque province et territoire a mis sur pied un programme de dépistage néonatal. Les maladies que les tests cherchent à détecter varient toutefois considérablement d’une région à l’autre du pays étant donné qu’il n’existe pas de normes d’échelle nationale quant aux troubles à dépister. Toutes les provinces font le dépistage de la phénylcétonurie, de l’hyperthyroïdie congénitale et de la déficience en </a:t>
            </a:r>
            <a:r>
              <a:rPr lang="fr-FR" sz="1200" b="0" i="0" kern="1200" dirty="0" err="1" smtClean="0">
                <a:solidFill>
                  <a:schemeClr val="tx1"/>
                </a:solidFill>
                <a:effectLst/>
                <a:latin typeface="+mn-lt"/>
                <a:ea typeface="+mn-ea"/>
                <a:cs typeface="+mn-cs"/>
              </a:rPr>
              <a:t>acyl</a:t>
            </a:r>
            <a:r>
              <a:rPr lang="fr-FR" sz="1200" b="0" i="0" kern="1200" dirty="0" smtClean="0">
                <a:solidFill>
                  <a:schemeClr val="tx1"/>
                </a:solidFill>
                <a:effectLst/>
                <a:latin typeface="+mn-lt"/>
                <a:ea typeface="+mn-ea"/>
                <a:cs typeface="+mn-cs"/>
              </a:rPr>
              <a:t>-coenzyme </a:t>
            </a:r>
            <a:r>
              <a:rPr lang="fr-FR" sz="1200" b="0" i="0" kern="1200" dirty="0" err="1" smtClean="0">
                <a:solidFill>
                  <a:schemeClr val="tx1"/>
                </a:solidFill>
                <a:effectLst/>
                <a:latin typeface="+mn-lt"/>
                <a:ea typeface="+mn-ea"/>
                <a:cs typeface="+mn-cs"/>
              </a:rPr>
              <a:t>déhydrogénase</a:t>
            </a:r>
            <a:r>
              <a:rPr lang="fr-FR" sz="1200" b="0" i="0" kern="1200" dirty="0" smtClean="0">
                <a:solidFill>
                  <a:schemeClr val="tx1"/>
                </a:solidFill>
                <a:effectLst/>
                <a:latin typeface="+mn-lt"/>
                <a:ea typeface="+mn-ea"/>
                <a:cs typeface="+mn-cs"/>
              </a:rPr>
              <a:t> de chaîne moyenne. La Saskatchewan est la seule province à exiger par la loi le dépistage de l’hyperthyroïdie congénitale et de la phénylcétonurie. Par ailleurs, plusieurs provinces et territoires dépistent aussi des maladies comme la fibrose kystique et autres troubles métaboliques et endocriniens.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Quelques nouveaux tests ont vu le jour ces dernières années. Certaines provinces ont augmenté le nombre de maladies devant faire l’objet d’un dépistage alors que d’autres, non. </a:t>
            </a:r>
            <a:r>
              <a:rPr lang="fr-FR" sz="1200" b="0" i="0" u="sng" kern="1200" dirty="0" smtClean="0">
                <a:solidFill>
                  <a:schemeClr val="tx1"/>
                </a:solidFill>
                <a:effectLst/>
                <a:latin typeface="+mn-lt"/>
                <a:ea typeface="+mn-ea"/>
                <a:cs typeface="+mn-cs"/>
                <a:hlinkClick r:id="rId3"/>
              </a:rPr>
              <a:t>L’Organisation canadienne pour les maladies </a:t>
            </a:r>
            <a:r>
              <a:rPr lang="fr-FR" sz="1200" b="0" i="0" u="none" kern="1200" dirty="0" smtClean="0">
                <a:solidFill>
                  <a:schemeClr val="tx1"/>
                </a:solidFill>
                <a:effectLst/>
                <a:latin typeface="+mn-lt"/>
                <a:ea typeface="+mn-ea"/>
                <a:cs typeface="+mn-cs"/>
                <a:hlinkClick r:id="rId3"/>
              </a:rPr>
              <a:t>rares</a:t>
            </a:r>
            <a:r>
              <a:rPr lang="fr-FR" sz="1200" b="0" i="0" u="none" kern="1200" baseline="0" dirty="0" smtClean="0">
                <a:solidFill>
                  <a:schemeClr val="tx1"/>
                </a:solidFill>
                <a:effectLst/>
                <a:latin typeface="+mn-lt"/>
                <a:ea typeface="+mn-ea"/>
                <a:cs typeface="+mn-cs"/>
              </a:rPr>
              <a:t> </a:t>
            </a:r>
            <a:r>
              <a:rPr lang="fr-FR" sz="1200" b="0" i="0" u="none" kern="1200" baseline="0" smtClean="0">
                <a:solidFill>
                  <a:schemeClr val="tx1"/>
                </a:solidFill>
                <a:effectLst/>
                <a:latin typeface="+mn-lt"/>
                <a:ea typeface="+mn-ea"/>
                <a:cs typeface="+mn-cs"/>
              </a:rPr>
              <a:t>(anglais, http://www.raredisorders.ca/library.html) </a:t>
            </a:r>
            <a:r>
              <a:rPr lang="fr-FR" sz="1200" b="0" i="0" u="none" kern="1200" smtClean="0">
                <a:solidFill>
                  <a:schemeClr val="tx1"/>
                </a:solidFill>
                <a:effectLst/>
                <a:latin typeface="+mn-lt"/>
                <a:ea typeface="+mn-ea"/>
                <a:cs typeface="+mn-cs"/>
              </a:rPr>
              <a:t>a</a:t>
            </a:r>
            <a:r>
              <a:rPr lang="fr-FR" sz="1200" b="0" i="0" kern="120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établi la liste de toutes les maladies visées par les programmes de dépistage néonatal des divers territoires canadiens.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 consentement au dépistage néonatal est habituellement implicite, mais les parents ont le droit de le refuser. La plupart des provinces ont établi des lignes directrices prévoyant la signature de documents officiels lorsque les parents refusent que leur nouveau-né fasse l’objet de dépistage.</a:t>
            </a:r>
          </a:p>
          <a:p>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Signification</a:t>
            </a:r>
          </a:p>
          <a:p>
            <a:endParaRPr lang="fr-FR" sz="1200" b="1"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Au Canada, les programmes de dépistage néonatal visent les maladies qui réagissent bien aux traitements hâtifs, et dont on peut ainsi grandement diminuer la gravité et ainsi considérablement améliorer le bien-être de l’enfant. Toutefois, la gestion de ces maladies et les traitements qu’elles exigent sont un engagement à vie qui peut être à la fois éprouvant et coûteux. Nombreuses sont les provinces qui utilisent la technologie de la spectrométrie de masse en tandem pour le dépistage chez les nouveau-nés, laquelle permet de détecter près d’une quarantaine de maladies métaboliques héréditaires, comme le prescrit les lignes directrices de l’American </a:t>
            </a:r>
            <a:r>
              <a:rPr lang="fr-FR" sz="1200" b="0" i="0" kern="1200" dirty="0" err="1" smtClean="0">
                <a:solidFill>
                  <a:schemeClr val="tx1"/>
                </a:solidFill>
                <a:effectLst/>
                <a:latin typeface="+mn-lt"/>
                <a:ea typeface="+mn-ea"/>
                <a:cs typeface="+mn-cs"/>
              </a:rPr>
              <a:t>College</a:t>
            </a:r>
            <a:r>
              <a:rPr lang="fr-FR" sz="1200" b="0" i="0" kern="1200" dirty="0" smtClean="0">
                <a:solidFill>
                  <a:schemeClr val="tx1"/>
                </a:solidFill>
                <a:effectLst/>
                <a:latin typeface="+mn-lt"/>
                <a:ea typeface="+mn-ea"/>
                <a:cs typeface="+mn-cs"/>
              </a:rPr>
              <a:t> of </a:t>
            </a:r>
            <a:r>
              <a:rPr lang="fr-FR" sz="1200" b="0" i="0" kern="1200" dirty="0" err="1" smtClean="0">
                <a:solidFill>
                  <a:schemeClr val="tx1"/>
                </a:solidFill>
                <a:effectLst/>
                <a:latin typeface="+mn-lt"/>
                <a:ea typeface="+mn-ea"/>
                <a:cs typeface="+mn-cs"/>
              </a:rPr>
              <a:t>Medical</a:t>
            </a:r>
            <a:r>
              <a:rPr lang="fr-FR" sz="1200" b="0" i="0" kern="1200" dirty="0" smtClean="0">
                <a:solidFill>
                  <a:schemeClr val="tx1"/>
                </a:solidFill>
                <a:effectLst/>
                <a:latin typeface="+mn-lt"/>
                <a:ea typeface="+mn-ea"/>
                <a:cs typeface="+mn-cs"/>
              </a:rPr>
              <a:t> Genetics</a:t>
            </a:r>
            <a:r>
              <a:rPr lang="fr-FR" sz="1200" b="0" i="0" kern="1200" baseline="30000" dirty="0" smtClean="0">
                <a:solidFill>
                  <a:schemeClr val="tx1"/>
                </a:solidFill>
                <a:effectLst/>
                <a:latin typeface="+mn-lt"/>
                <a:ea typeface="+mn-ea"/>
                <a:cs typeface="+mn-cs"/>
              </a:rPr>
              <a:t>1</a:t>
            </a:r>
            <a:r>
              <a:rPr lang="fr-FR" sz="1200" b="0" i="0" kern="1200" dirty="0" smtClean="0">
                <a:solidFill>
                  <a:schemeClr val="tx1"/>
                </a:solidFill>
                <a:effectLst/>
                <a:latin typeface="+mn-lt"/>
                <a:ea typeface="+mn-ea"/>
                <a:cs typeface="+mn-cs"/>
              </a:rPr>
              <a:t>. Des politiques visant le dépistage chez les nouveau-nés plus uniformes devront être établies au pays, les pratiques variant trop d’une région canadienne à l’autre.</a:t>
            </a:r>
          </a:p>
          <a:p>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 Green RC, Berg JS, </a:t>
            </a:r>
            <a:r>
              <a:rPr lang="fr-FR" sz="1200" b="0" i="1" kern="1200" dirty="0" err="1" smtClean="0">
                <a:solidFill>
                  <a:schemeClr val="tx1"/>
                </a:solidFill>
                <a:effectLst/>
                <a:latin typeface="+mn-lt"/>
                <a:ea typeface="+mn-ea"/>
                <a:cs typeface="+mn-cs"/>
              </a:rPr>
              <a:t>Grody</a:t>
            </a:r>
            <a:r>
              <a:rPr lang="fr-FR" sz="1200" b="0" i="1" kern="1200" dirty="0" smtClean="0">
                <a:solidFill>
                  <a:schemeClr val="tx1"/>
                </a:solidFill>
                <a:effectLst/>
                <a:latin typeface="+mn-lt"/>
                <a:ea typeface="+mn-ea"/>
                <a:cs typeface="+mn-cs"/>
              </a:rPr>
              <a:t> WW, Kalia SS, </a:t>
            </a:r>
            <a:r>
              <a:rPr lang="fr-FR" sz="1200" b="0" i="1" kern="1200" dirty="0" err="1" smtClean="0">
                <a:solidFill>
                  <a:schemeClr val="tx1"/>
                </a:solidFill>
                <a:effectLst/>
                <a:latin typeface="+mn-lt"/>
                <a:ea typeface="+mn-ea"/>
                <a:cs typeface="+mn-cs"/>
              </a:rPr>
              <a:t>Korf</a:t>
            </a:r>
            <a:r>
              <a:rPr lang="fr-FR" sz="1200" b="0" i="1" kern="1200" dirty="0" smtClean="0">
                <a:solidFill>
                  <a:schemeClr val="tx1"/>
                </a:solidFill>
                <a:effectLst/>
                <a:latin typeface="+mn-lt"/>
                <a:ea typeface="+mn-ea"/>
                <a:cs typeface="+mn-cs"/>
              </a:rPr>
              <a:t> BR, Martin CL, et al. ACMG </a:t>
            </a:r>
            <a:r>
              <a:rPr lang="fr-FR" sz="1200" b="0" i="1" kern="1200" dirty="0" err="1" smtClean="0">
                <a:solidFill>
                  <a:schemeClr val="tx1"/>
                </a:solidFill>
                <a:effectLst/>
                <a:latin typeface="+mn-lt"/>
                <a:ea typeface="+mn-ea"/>
                <a:cs typeface="+mn-cs"/>
              </a:rPr>
              <a:t>Recommendations</a:t>
            </a:r>
            <a:r>
              <a:rPr lang="fr-FR" sz="1200" b="0" i="1" kern="1200" dirty="0" smtClean="0">
                <a:solidFill>
                  <a:schemeClr val="tx1"/>
                </a:solidFill>
                <a:effectLst/>
                <a:latin typeface="+mn-lt"/>
                <a:ea typeface="+mn-ea"/>
                <a:cs typeface="+mn-cs"/>
              </a:rPr>
              <a:t> for </a:t>
            </a:r>
            <a:r>
              <a:rPr lang="fr-FR" sz="1200" b="0" i="1" kern="1200" dirty="0" err="1" smtClean="0">
                <a:solidFill>
                  <a:schemeClr val="tx1"/>
                </a:solidFill>
                <a:effectLst/>
                <a:latin typeface="+mn-lt"/>
                <a:ea typeface="+mn-ea"/>
                <a:cs typeface="+mn-cs"/>
              </a:rPr>
              <a:t>Reporting</a:t>
            </a:r>
            <a:r>
              <a:rPr lang="fr-FR" sz="1200" b="0" i="1" kern="1200" dirty="0" smtClean="0">
                <a:solidFill>
                  <a:schemeClr val="tx1"/>
                </a:solidFill>
                <a:effectLst/>
                <a:latin typeface="+mn-lt"/>
                <a:ea typeface="+mn-ea"/>
                <a:cs typeface="+mn-cs"/>
              </a:rPr>
              <a:t> of </a:t>
            </a:r>
            <a:r>
              <a:rPr lang="fr-FR" sz="1200" b="0" i="1" kern="1200" dirty="0" err="1" smtClean="0">
                <a:solidFill>
                  <a:schemeClr val="tx1"/>
                </a:solidFill>
                <a:effectLst/>
                <a:latin typeface="+mn-lt"/>
                <a:ea typeface="+mn-ea"/>
                <a:cs typeface="+mn-cs"/>
              </a:rPr>
              <a:t>Incidental</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Findings</a:t>
            </a:r>
            <a:r>
              <a:rPr lang="fr-FR" sz="1200" b="0" i="1" kern="1200" dirty="0" smtClean="0">
                <a:solidFill>
                  <a:schemeClr val="tx1"/>
                </a:solidFill>
                <a:effectLst/>
                <a:latin typeface="+mn-lt"/>
                <a:ea typeface="+mn-ea"/>
                <a:cs typeface="+mn-cs"/>
              </a:rPr>
              <a:t> in </a:t>
            </a:r>
            <a:r>
              <a:rPr lang="fr-FR" sz="1200" b="0" i="1" kern="1200" dirty="0" err="1" smtClean="0">
                <a:solidFill>
                  <a:schemeClr val="tx1"/>
                </a:solidFill>
                <a:effectLst/>
                <a:latin typeface="+mn-lt"/>
                <a:ea typeface="+mn-ea"/>
                <a:cs typeface="+mn-cs"/>
              </a:rPr>
              <a:t>Clinical</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Exome</a:t>
            </a:r>
            <a:r>
              <a:rPr lang="fr-FR" sz="1200" b="0" i="1" kern="1200" dirty="0" smtClean="0">
                <a:solidFill>
                  <a:schemeClr val="tx1"/>
                </a:solidFill>
                <a:effectLst/>
                <a:latin typeface="+mn-lt"/>
                <a:ea typeface="+mn-ea"/>
                <a:cs typeface="+mn-cs"/>
              </a:rPr>
              <a:t> and </a:t>
            </a:r>
            <a:r>
              <a:rPr lang="fr-FR" sz="1200" b="0" i="1" kern="1200" dirty="0" err="1" smtClean="0">
                <a:solidFill>
                  <a:schemeClr val="tx1"/>
                </a:solidFill>
                <a:effectLst/>
                <a:latin typeface="+mn-lt"/>
                <a:ea typeface="+mn-ea"/>
                <a:cs typeface="+mn-cs"/>
              </a:rPr>
              <a:t>Genome</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Sequencing</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Bathesda</a:t>
            </a:r>
            <a:r>
              <a:rPr lang="fr-FR" sz="1200" b="0" i="1" kern="1200" dirty="0" smtClean="0">
                <a:solidFill>
                  <a:schemeClr val="tx1"/>
                </a:solidFill>
                <a:effectLst/>
                <a:latin typeface="+mn-lt"/>
                <a:ea typeface="+mn-ea"/>
                <a:cs typeface="+mn-cs"/>
              </a:rPr>
              <a:t>, MD : American </a:t>
            </a:r>
            <a:r>
              <a:rPr lang="fr-FR" sz="1200" b="0" i="1" kern="1200" dirty="0" err="1" smtClean="0">
                <a:solidFill>
                  <a:schemeClr val="tx1"/>
                </a:solidFill>
                <a:effectLst/>
                <a:latin typeface="+mn-lt"/>
                <a:ea typeface="+mn-ea"/>
                <a:cs typeface="+mn-cs"/>
              </a:rPr>
              <a:t>College</a:t>
            </a:r>
            <a:r>
              <a:rPr lang="fr-FR" sz="1200" b="0" i="1" kern="1200" dirty="0" smtClean="0">
                <a:solidFill>
                  <a:schemeClr val="tx1"/>
                </a:solidFill>
                <a:effectLst/>
                <a:latin typeface="+mn-lt"/>
                <a:ea typeface="+mn-ea"/>
                <a:cs typeface="+mn-cs"/>
              </a:rPr>
              <a:t> of </a:t>
            </a:r>
            <a:r>
              <a:rPr lang="fr-FR" sz="1200" b="0" i="1" kern="1200" dirty="0" err="1" smtClean="0">
                <a:solidFill>
                  <a:schemeClr val="tx1"/>
                </a:solidFill>
                <a:effectLst/>
                <a:latin typeface="+mn-lt"/>
                <a:ea typeface="+mn-ea"/>
                <a:cs typeface="+mn-cs"/>
              </a:rPr>
              <a:t>Medical</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Genetics</a:t>
            </a:r>
            <a:r>
              <a:rPr lang="fr-FR" sz="1200" b="0" i="1" kern="1200" dirty="0" smtClean="0">
                <a:solidFill>
                  <a:schemeClr val="tx1"/>
                </a:solidFill>
                <a:effectLst/>
                <a:latin typeface="+mn-lt"/>
                <a:ea typeface="+mn-ea"/>
                <a:cs typeface="+mn-cs"/>
              </a:rPr>
              <a:t> and </a:t>
            </a:r>
            <a:r>
              <a:rPr lang="fr-FR" sz="1200" b="0" i="1" kern="1200" dirty="0" err="1" smtClean="0">
                <a:solidFill>
                  <a:schemeClr val="tx1"/>
                </a:solidFill>
                <a:effectLst/>
                <a:latin typeface="+mn-lt"/>
                <a:ea typeface="+mn-ea"/>
                <a:cs typeface="+mn-cs"/>
              </a:rPr>
              <a:t>Genomics</a:t>
            </a:r>
            <a:r>
              <a:rPr lang="fr-FR" sz="1200" b="0" i="1" kern="1200" dirty="0" smtClean="0">
                <a:solidFill>
                  <a:schemeClr val="tx1"/>
                </a:solidFill>
                <a:effectLst/>
                <a:latin typeface="+mn-lt"/>
                <a:ea typeface="+mn-ea"/>
                <a:cs typeface="+mn-cs"/>
              </a:rPr>
              <a:t>; 2013.  </a:t>
            </a:r>
            <a:r>
              <a:rPr lang="fr-FR" sz="1200" b="0" i="1" u="sng" kern="1200" dirty="0" smtClean="0">
                <a:solidFill>
                  <a:schemeClr val="tx1"/>
                </a:solidFill>
                <a:effectLst/>
                <a:latin typeface="+mn-lt"/>
                <a:ea typeface="+mn-ea"/>
                <a:cs typeface="+mn-cs"/>
                <a:hlinkClick r:id="rId4"/>
              </a:rPr>
              <a:t>http://www.acmg.net/docs/ACMG_Releases_Highly-Anticipated_Recommendations_on_Incidental_Findings_in_Clinical_Exome_and_Genome_Sequencing.pdf</a:t>
            </a:r>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r>
              <a:rPr lang="fr-FR" dirty="0" smtClean="0"/>
              <a:t/>
            </a:r>
            <a:br>
              <a:rPr lang="fr-FR" dirty="0" smtClean="0"/>
            </a:br>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2114013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921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4 : Dépistage</a:t>
            </a:r>
            <a:r>
              <a:rPr lang="en-US" altLang="en-US" sz="1200" b="1" kern="1200" baseline="0" dirty="0" smtClean="0">
                <a:solidFill>
                  <a:schemeClr val="bg1"/>
                </a:solidFill>
                <a:latin typeface="+mn-lt"/>
                <a:ea typeface="+mn-ea"/>
                <a:cs typeface="Arial" panose="020B0604020202020204" pitchFamily="34" charset="0"/>
              </a:rPr>
              <a:t> et tests g</a:t>
            </a:r>
            <a:r>
              <a:rPr lang="en-US" altLang="en-US" sz="1200" b="1" kern="1200" dirty="0" smtClean="0">
                <a:solidFill>
                  <a:schemeClr val="bg1"/>
                </a:solidFill>
                <a:latin typeface="+mn-lt"/>
                <a:ea typeface="+mn-ea"/>
                <a:cs typeface="Arial" panose="020B0604020202020204" pitchFamily="34" charset="0"/>
              </a:rPr>
              <a:t>énétiques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58303899"/>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C:\Users\Natalie Phillips\Documents\Profile Launch\Genetics Module\JPGS\JPEGS from Bert\French jpgs\Genetics_F 4.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396291"/>
            <a:ext cx="6480720" cy="39770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TotalTime>
  <Words>147</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71</cp:revision>
  <dcterms:created xsi:type="dcterms:W3CDTF">2011-12-04T15:52:41Z</dcterms:created>
  <dcterms:modified xsi:type="dcterms:W3CDTF">2014-06-10T18:05:47Z</dcterms:modified>
</cp:coreProperties>
</file>