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3102" autoAdjust="0"/>
  </p:normalViewPr>
  <p:slideViewPr>
    <p:cSldViewPr>
      <p:cViewPr varScale="1">
        <p:scale>
          <a:sx n="53" d="100"/>
          <a:sy n="53" d="100"/>
        </p:scale>
        <p:origin x="-744" y="-96"/>
      </p:cViewPr>
      <p:guideLst>
        <p:guide orient="horz" pos="2160"/>
        <p:guide pos="2880"/>
      </p:guideLst>
    </p:cSldViewPr>
  </p:slideViewPr>
  <p:notesTextViewPr>
    <p:cViewPr>
      <p:scale>
        <a:sx n="100" d="100"/>
        <a:sy n="100" d="100"/>
      </p:scale>
      <p:origin x="6"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ogc.org/fr/guidelines/depistage-prenatal-de-laneuploidie-foetale-en-ce-qui-concerne-les-grossesses-monofoetales-remplace-187-fev-2007/"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sogc.org/guidelines/documents/gui261CPG1107E.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fr-FR" sz="1200" b="0" i="0" kern="1200" dirty="0" smtClean="0">
                <a:solidFill>
                  <a:schemeClr val="tx1"/>
                </a:solidFill>
                <a:effectLst/>
                <a:latin typeface="+mn-lt"/>
                <a:ea typeface="+mn-ea"/>
                <a:cs typeface="+mn-cs"/>
              </a:rPr>
              <a:t>La plupart des programmes d’assurance-santé provinciaux et territoriaux couvrent les tests sanguins prénataux visant le dépistage d’anomalies chromosomiques (syndrome de Down, trisomie 18, anomalie du tube neural) Les programmes comprennent habituellement des services de coordination de l’information et d’évaluation, et la participation est au choix des femmes, quoique celles-ci tiennent également compte des conseils de leurs professionnels de la santé. Les provinces établissent chacune leurs propres politiques quant aux tests sanguins prénataux à utiliser dans les programmes offerts dans leur territoire. Ces choix sont habituellement déterminés de façon à favoriser l’accès à des organismes dotés d’équipement et de personnel suffisants.</a:t>
            </a:r>
          </a:p>
          <a:p>
            <a:endParaRPr lang="fr-FR" sz="1200" b="0" i="0" kern="1200" dirty="0" smtClean="0">
              <a:solidFill>
                <a:schemeClr val="tx1"/>
              </a:solidFill>
              <a:effectLst/>
              <a:latin typeface="+mn-lt"/>
              <a:ea typeface="+mn-ea"/>
              <a:cs typeface="+mn-cs"/>
            </a:endParaRPr>
          </a:p>
          <a:p>
            <a:r>
              <a:rPr lang="fr-FR" sz="1200" b="0" i="0" u="sng" kern="1200" dirty="0" smtClean="0">
                <a:solidFill>
                  <a:schemeClr val="tx1"/>
                </a:solidFill>
                <a:effectLst/>
                <a:latin typeface="+mn-lt"/>
                <a:ea typeface="+mn-ea"/>
                <a:cs typeface="+mn-cs"/>
                <a:hlinkClick r:id="rId3"/>
              </a:rPr>
              <a:t>La Société des obstétriciens et gynécologues du Canada et le Collège canadien de généticiens </a:t>
            </a:r>
            <a:r>
              <a:rPr lang="fr-FR" sz="1200" b="0" i="0" u="sng" kern="1200" smtClean="0">
                <a:solidFill>
                  <a:schemeClr val="tx1"/>
                </a:solidFill>
                <a:effectLst/>
                <a:latin typeface="+mn-lt"/>
                <a:ea typeface="+mn-ea"/>
                <a:cs typeface="+mn-cs"/>
                <a:hlinkClick r:id="rId3"/>
              </a:rPr>
              <a:t>médicaux</a:t>
            </a:r>
            <a:r>
              <a:rPr lang="fr-FR" sz="1200" b="0" i="0" u="sng" kern="1200" smtClean="0">
                <a:solidFill>
                  <a:schemeClr val="tx1"/>
                </a:solidFill>
                <a:effectLst/>
                <a:latin typeface="+mn-lt"/>
                <a:ea typeface="+mn-ea"/>
                <a:cs typeface="+mn-cs"/>
              </a:rPr>
              <a:t> (</a:t>
            </a:r>
            <a:r>
              <a:rPr lang="fr-FR" sz="1200" b="0" i="0" u="none" kern="1200" smtClean="0">
                <a:solidFill>
                  <a:schemeClr val="tx1"/>
                </a:solidFill>
                <a:effectLst/>
                <a:latin typeface="+mn-lt"/>
                <a:ea typeface="+mn-ea"/>
                <a:cs typeface="+mn-cs"/>
              </a:rPr>
              <a:t>http</a:t>
            </a:r>
            <a:r>
              <a:rPr lang="fr-FR" sz="1200" b="0" i="0" u="none" kern="1200" dirty="0" smtClean="0">
                <a:solidFill>
                  <a:schemeClr val="tx1"/>
                </a:solidFill>
                <a:effectLst/>
                <a:latin typeface="+mn-lt"/>
                <a:ea typeface="+mn-ea"/>
                <a:cs typeface="+mn-cs"/>
              </a:rPr>
              <a:t>://sogc.org/</a:t>
            </a:r>
            <a:r>
              <a:rPr lang="fr-FR" sz="1200" b="0" i="0" u="none" kern="1200" dirty="0" err="1" smtClean="0">
                <a:solidFill>
                  <a:schemeClr val="tx1"/>
                </a:solidFill>
                <a:effectLst/>
                <a:latin typeface="+mn-lt"/>
                <a:ea typeface="+mn-ea"/>
                <a:cs typeface="+mn-cs"/>
              </a:rPr>
              <a:t>fr</a:t>
            </a:r>
            <a:r>
              <a:rPr lang="fr-FR" sz="1200" b="0" i="0" u="none" kern="1200" dirty="0" smtClean="0">
                <a:solidFill>
                  <a:schemeClr val="tx1"/>
                </a:solidFill>
                <a:effectLst/>
                <a:latin typeface="+mn-lt"/>
                <a:ea typeface="+mn-ea"/>
                <a:cs typeface="+mn-cs"/>
              </a:rPr>
              <a:t>/guidelines/depistage-prenatal-de-laneuploidie-foetale-en-ce-qui-concerne-les-grossesses-monofoetales-remplace-187-fev-2007/) </a:t>
            </a:r>
            <a:r>
              <a:rPr lang="fr-FR" sz="1200" b="0" i="0" kern="1200" dirty="0" smtClean="0">
                <a:solidFill>
                  <a:schemeClr val="tx1"/>
                </a:solidFill>
                <a:effectLst/>
                <a:latin typeface="+mn-lt"/>
                <a:ea typeface="+mn-ea"/>
                <a:cs typeface="+mn-cs"/>
              </a:rPr>
              <a:t>recommandent que toutes les Canadiennes enceintes, quel que soit leur âge, se fassent offrir la possibilité de subir un test sanguin prénatal pour le dépistage des anomalies chromosomiques fœtales graves les plus courantes. Elles devraient aussi se faire offrir une échographie au deuxième trimestre pour l’évaluation de l’anatomie du fœtus, évaluation qui devrait être accompagnée de counseling. La Société prescrit en outre des lignes directrices minimales pour les divers modes de dépistage offerts.</a:t>
            </a:r>
            <a:r>
              <a:rPr lang="fr-FR" sz="1200" b="0" i="0" kern="1200" baseline="30000" dirty="0" smtClean="0">
                <a:solidFill>
                  <a:schemeClr val="tx1"/>
                </a:solidFill>
                <a:effectLst/>
                <a:latin typeface="+mn-lt"/>
                <a:ea typeface="+mn-ea"/>
                <a:cs typeface="+mn-cs"/>
              </a:rPr>
              <a:t>1</a:t>
            </a:r>
          </a:p>
          <a:p>
            <a:endParaRPr lang="fr-FR" sz="1200" b="0" i="0" kern="1200" baseline="30000" dirty="0" smtClean="0">
              <a:solidFill>
                <a:schemeClr val="tx1"/>
              </a:solidFill>
              <a:effectLst/>
              <a:latin typeface="+mn-lt"/>
              <a:ea typeface="+mn-ea"/>
              <a:cs typeface="+mn-cs"/>
            </a:endParaRPr>
          </a:p>
          <a:p>
            <a:endParaRPr lang="fr-FR" sz="1200" b="0" i="0" kern="1200" dirty="0" smtClean="0">
              <a:solidFill>
                <a:schemeClr val="tx1"/>
              </a:solidFill>
              <a:effectLst/>
              <a:latin typeface="+mn-lt"/>
              <a:ea typeface="+mn-ea"/>
              <a:cs typeface="+mn-cs"/>
            </a:endParaRPr>
          </a:p>
          <a:p>
            <a:r>
              <a:rPr lang="fr-FR" sz="1200" b="0" i="1" kern="1200" baseline="30000" dirty="0" smtClean="0">
                <a:solidFill>
                  <a:schemeClr val="tx1"/>
                </a:solidFill>
                <a:effectLst/>
                <a:latin typeface="+mn-lt"/>
                <a:ea typeface="+mn-ea"/>
                <a:cs typeface="+mn-cs"/>
              </a:rPr>
              <a:t>1</a:t>
            </a:r>
            <a:r>
              <a:rPr lang="fr-FR" sz="1200" b="0" i="1" kern="1200" dirty="0" smtClean="0">
                <a:solidFill>
                  <a:schemeClr val="tx1"/>
                </a:solidFill>
                <a:effectLst/>
                <a:latin typeface="+mn-lt"/>
                <a:ea typeface="+mn-ea"/>
                <a:cs typeface="+mn-cs"/>
              </a:rPr>
              <a:t>Chitayat, D., Langlois, S., Wilson, R.D., </a:t>
            </a:r>
            <a:r>
              <a:rPr lang="fr-FR" sz="1200" b="0" i="1" kern="1200" dirty="0" err="1" smtClean="0">
                <a:solidFill>
                  <a:schemeClr val="tx1"/>
                </a:solidFill>
                <a:effectLst/>
                <a:latin typeface="+mn-lt"/>
                <a:ea typeface="+mn-ea"/>
                <a:cs typeface="+mn-cs"/>
              </a:rPr>
              <a:t>Prenatal</a:t>
            </a:r>
            <a:r>
              <a:rPr lang="fr-FR" sz="1200" b="0" i="1" kern="1200" dirty="0" smtClean="0">
                <a:solidFill>
                  <a:schemeClr val="tx1"/>
                </a:solidFill>
                <a:effectLst/>
                <a:latin typeface="+mn-lt"/>
                <a:ea typeface="+mn-ea"/>
                <a:cs typeface="+mn-cs"/>
              </a:rPr>
              <a:t> Screening for </a:t>
            </a:r>
            <a:r>
              <a:rPr lang="fr-FR" sz="1200" b="0" i="1" kern="1200" dirty="0" err="1" smtClean="0">
                <a:solidFill>
                  <a:schemeClr val="tx1"/>
                </a:solidFill>
                <a:effectLst/>
                <a:latin typeface="+mn-lt"/>
                <a:ea typeface="+mn-ea"/>
                <a:cs typeface="+mn-cs"/>
              </a:rPr>
              <a:t>Fetal</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Aneuploidy</a:t>
            </a:r>
            <a:r>
              <a:rPr lang="fr-FR" sz="1200" b="0" i="1" kern="1200" dirty="0" smtClean="0">
                <a:solidFill>
                  <a:schemeClr val="tx1"/>
                </a:solidFill>
                <a:effectLst/>
                <a:latin typeface="+mn-lt"/>
                <a:ea typeface="+mn-ea"/>
                <a:cs typeface="+mn-cs"/>
              </a:rPr>
              <a:t> in Singleton </a:t>
            </a:r>
            <a:r>
              <a:rPr lang="fr-FR" sz="1200" b="0" i="1" kern="1200" dirty="0" err="1" smtClean="0">
                <a:solidFill>
                  <a:schemeClr val="tx1"/>
                </a:solidFill>
                <a:effectLst/>
                <a:latin typeface="+mn-lt"/>
                <a:ea typeface="+mn-ea"/>
                <a:cs typeface="+mn-cs"/>
              </a:rPr>
              <a:t>Pregnancies</a:t>
            </a:r>
            <a:r>
              <a:rPr lang="fr-FR" sz="1200" b="0" i="1" kern="1200" dirty="0" smtClean="0">
                <a:solidFill>
                  <a:schemeClr val="tx1"/>
                </a:solidFill>
                <a:effectLst/>
                <a:latin typeface="+mn-lt"/>
                <a:ea typeface="+mn-ea"/>
                <a:cs typeface="+mn-cs"/>
              </a:rPr>
              <a:t>, lignes directrices conjointes no 261 (remplacent le no 187, février 2007) de la Société des obstétriciens et gynécologues du Canada et du Collège canadien de généticiens médicaux, </a:t>
            </a:r>
            <a:r>
              <a:rPr lang="fr-FR" sz="1200" b="0" i="1" u="sng" kern="1200" dirty="0" smtClean="0">
                <a:solidFill>
                  <a:schemeClr val="tx1"/>
                </a:solidFill>
                <a:effectLst/>
                <a:latin typeface="+mn-lt"/>
                <a:ea typeface="+mn-ea"/>
                <a:cs typeface="+mn-cs"/>
                <a:hlinkClick r:id="rId4"/>
              </a:rPr>
              <a:t>http://www.sogc.org/guidelines/documents/gui261CPG1107E.pdf</a:t>
            </a:r>
            <a:endParaRPr lang="fr-FR" sz="1200" b="0" i="1" u="sng" kern="1200" dirty="0" smtClean="0">
              <a:solidFill>
                <a:schemeClr val="tx1"/>
              </a:solidFill>
              <a:effectLst/>
              <a:latin typeface="+mn-lt"/>
              <a:ea typeface="+mn-ea"/>
              <a:cs typeface="+mn-cs"/>
            </a:endParaRPr>
          </a:p>
          <a:p>
            <a:endParaRPr lang="fr-FR" sz="1200" b="0" i="1" u="sng" kern="1200" dirty="0" smtClean="0">
              <a:solidFill>
                <a:schemeClr val="tx1"/>
              </a:solidFill>
              <a:effectLst/>
              <a:latin typeface="+mn-lt"/>
              <a:ea typeface="+mn-ea"/>
              <a:cs typeface="+mn-cs"/>
            </a:endParaRPr>
          </a:p>
          <a:p>
            <a:endParaRPr lang="fr-FR" sz="1200" b="0" i="1" u="sng" kern="1200" dirty="0" smtClean="0">
              <a:solidFill>
                <a:schemeClr val="tx1"/>
              </a:solidFill>
              <a:effectLst/>
              <a:latin typeface="+mn-lt"/>
              <a:ea typeface="+mn-ea"/>
              <a:cs typeface="+mn-cs"/>
            </a:endParaRPr>
          </a:p>
          <a:p>
            <a:r>
              <a:rPr lang="fr-FR" sz="1200" b="1" i="0" kern="1200" dirty="0" smtClean="0">
                <a:solidFill>
                  <a:schemeClr val="tx1"/>
                </a:solidFill>
                <a:effectLst/>
                <a:latin typeface="+mn-lt"/>
                <a:ea typeface="+mn-ea"/>
                <a:cs typeface="+mn-cs"/>
              </a:rPr>
              <a:t>Dépistage par dosage de trois/quatre marqueurs</a:t>
            </a:r>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    </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Dépistage par dosage de trois/quatre marqueurs est le programme de dépistage génétique sanguin le plus fréquemment utilisé au Canada. Il s’agit d’une prise sanguine chez la femme enceinte afin de dépister la présence d’une anomalie chromosomique précise au niveau du fœtus, par exemple : </a:t>
            </a:r>
          </a:p>
          <a:p>
            <a:r>
              <a:rPr lang="fr-FR" sz="1200" b="0" i="0" kern="1200" dirty="0" smtClean="0">
                <a:solidFill>
                  <a:schemeClr val="tx1"/>
                </a:solidFill>
                <a:effectLst/>
                <a:latin typeface="+mn-lt"/>
                <a:ea typeface="+mn-ea"/>
                <a:cs typeface="+mn-cs"/>
              </a:rPr>
              <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 </a:t>
            </a:r>
            <a:r>
              <a:rPr lang="fr-FR" sz="1200" b="1" i="0" kern="1200" dirty="0" smtClean="0">
                <a:solidFill>
                  <a:schemeClr val="tx1"/>
                </a:solidFill>
                <a:effectLst/>
                <a:latin typeface="+mn-lt"/>
                <a:ea typeface="+mn-ea"/>
                <a:cs typeface="+mn-cs"/>
              </a:rPr>
              <a:t>le syndrome de Down</a:t>
            </a:r>
            <a:r>
              <a:rPr lang="fr-FR" sz="1200" b="0" i="0" kern="1200" dirty="0" smtClean="0">
                <a:solidFill>
                  <a:schemeClr val="tx1"/>
                </a:solidFill>
                <a:effectLst/>
                <a:latin typeface="+mn-lt"/>
                <a:ea typeface="+mn-ea"/>
                <a:cs typeface="+mn-cs"/>
              </a:rPr>
              <a:t> — présence de 47 chromosomes au lieu des 46 habituels, soit un chromosome 21 en plus;</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 </a:t>
            </a:r>
            <a:r>
              <a:rPr lang="fr-FR" sz="1200" b="1" i="0" kern="1200" dirty="0" smtClean="0">
                <a:solidFill>
                  <a:schemeClr val="tx1"/>
                </a:solidFill>
                <a:effectLst/>
                <a:latin typeface="+mn-lt"/>
                <a:ea typeface="+mn-ea"/>
                <a:cs typeface="+mn-cs"/>
              </a:rPr>
              <a:t>la trisomie 18</a:t>
            </a:r>
            <a:r>
              <a:rPr lang="fr-FR" sz="1200" b="0" i="0" kern="1200" dirty="0" smtClean="0">
                <a:solidFill>
                  <a:schemeClr val="tx1"/>
                </a:solidFill>
                <a:effectLst/>
                <a:latin typeface="+mn-lt"/>
                <a:ea typeface="+mn-ea"/>
                <a:cs typeface="+mn-cs"/>
              </a:rPr>
              <a:t> — présence d’une troisième copie du chromosome 18, au lieu des deux habituelles;</a:t>
            </a:r>
            <a:br>
              <a:rPr lang="fr-FR" sz="1200" b="0" i="0" kern="1200" dirty="0" smtClean="0">
                <a:solidFill>
                  <a:schemeClr val="tx1"/>
                </a:solidFill>
                <a:effectLst/>
                <a:latin typeface="+mn-lt"/>
                <a:ea typeface="+mn-ea"/>
                <a:cs typeface="+mn-cs"/>
              </a:rPr>
            </a:br>
            <a:r>
              <a:rPr lang="fr-FR" sz="1200" b="0" i="0" kern="1200" dirty="0" smtClean="0">
                <a:solidFill>
                  <a:schemeClr val="tx1"/>
                </a:solidFill>
                <a:effectLst/>
                <a:latin typeface="+mn-lt"/>
                <a:ea typeface="+mn-ea"/>
                <a:cs typeface="+mn-cs"/>
              </a:rPr>
              <a:t>• </a:t>
            </a:r>
            <a:r>
              <a:rPr lang="fr-FR" sz="1200" b="1" i="0" kern="1200" dirty="0" smtClean="0">
                <a:solidFill>
                  <a:schemeClr val="tx1"/>
                </a:solidFill>
                <a:effectLst/>
                <a:latin typeface="+mn-lt"/>
                <a:ea typeface="+mn-ea"/>
                <a:cs typeface="+mn-cs"/>
              </a:rPr>
              <a:t>l’anomalie du tube neura</a:t>
            </a:r>
            <a:r>
              <a:rPr lang="fr-FR" sz="1200" b="0" i="0" kern="1200" dirty="0" smtClean="0">
                <a:solidFill>
                  <a:schemeClr val="tx1"/>
                </a:solidFill>
                <a:effectLst/>
                <a:latin typeface="+mn-lt"/>
                <a:ea typeface="+mn-ea"/>
                <a:cs typeface="+mn-cs"/>
              </a:rPr>
              <a:t>l — ouverture dans la moelle épinière ou au cerveau qui se produit très tôt dans le développement.</a:t>
            </a:r>
          </a:p>
          <a:p>
            <a:endParaRPr lang="fr-FR" sz="1200" b="0" i="0" kern="1200" dirty="0" smtClean="0">
              <a:solidFill>
                <a:schemeClr val="tx1"/>
              </a:solidFill>
              <a:effectLst/>
              <a:latin typeface="+mn-lt"/>
              <a:ea typeface="+mn-ea"/>
              <a:cs typeface="+mn-cs"/>
            </a:endParaRPr>
          </a:p>
          <a:p>
            <a:endParaRPr lang="fr-FR" sz="1200" b="0" i="0" kern="1200" dirty="0" smtClean="0">
              <a:solidFill>
                <a:schemeClr val="tx1"/>
              </a:solidFill>
              <a:effectLst/>
              <a:latin typeface="+mn-lt"/>
              <a:ea typeface="+mn-ea"/>
              <a:cs typeface="+mn-cs"/>
            </a:endParaRPr>
          </a:p>
          <a:p>
            <a:r>
              <a:rPr lang="fr-FR" sz="1200" b="1" i="0" kern="1200" dirty="0" smtClean="0">
                <a:solidFill>
                  <a:schemeClr val="tx1"/>
                </a:solidFill>
                <a:effectLst/>
                <a:latin typeface="+mn-lt"/>
                <a:ea typeface="+mn-ea"/>
                <a:cs typeface="+mn-cs"/>
              </a:rPr>
              <a:t>Signification</a:t>
            </a:r>
          </a:p>
          <a:p>
            <a:endParaRPr lang="fr-FR" sz="1200" b="1"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Les résultats de tests de dépistage peuvent susciter toute une combinaison d’émotions chez une femme et sa famille, dont du stress, de l’anxiété, du soulagement ainsi que des interrogations quant aux personnes avec lesquelles partager l’information. Il est essentiel que les femmes reçoivent du counseling professionnel en génétique, afin d’obtenir le soutien psychologique dont elles ont besoin et de se faire expliquer les résultats de leurs tests. Ce soutien doit être offert par des professionnels de la santé, dont des médecins généticiens et des conseillers en génétique, lesquels connaissent bien les difficultés et les contraintes avant, pendant et après un test de dépistage. Les familles ont besoin d’un tel soutien. La décision de subir ou non un test prénatal est un choix bien personnel qui prend appui sur les valeurs et le vécu des gens. Certaines familles veulent connaître leurs risques de maladies génétiques afin de pouvoir se préparer à l’éventualité de prendre soin d’un enfant atteint d’une maladie génétique, d’autres voudront avoir toute l’information possible afin de les aider à décider de continuer la grossesse ou de l’interrompre, et d’autres encore voudront avoir de l’information pour planifier des grossesses éventuelles.</a:t>
            </a:r>
          </a:p>
          <a:p>
            <a:endParaRPr lang="fr-FR" sz="1200" b="0" i="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3970947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59213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extBox 7"/>
          <p:cNvSpPr txBox="1">
            <a:spLocks noChangeArrowheads="1"/>
          </p:cNvSpPr>
          <p:nvPr/>
        </p:nvSpPr>
        <p:spPr bwMode="auto">
          <a:xfrm>
            <a:off x="1116013" y="404813"/>
            <a:ext cx="7777162" cy="430887"/>
          </a:xfrm>
          <a:prstGeom prst="rect">
            <a:avLst/>
          </a:prstGeom>
          <a:noFill/>
          <a:ln w="9525">
            <a:noFill/>
            <a:miter lim="800000"/>
            <a:headEnd/>
            <a:tailEnd/>
          </a:ln>
        </p:spPr>
        <p:txBody>
          <a:bodyPr wrap="square">
            <a:spAutoFit/>
          </a:bodyPr>
          <a:lstStyle/>
          <a:p>
            <a:pPr eaLnBrk="1" hangingPunct="1"/>
            <a:r>
              <a:rPr lang="fr-FR" altLang="en-US" sz="2200" b="1" dirty="0" smtClean="0"/>
              <a:t>La santé des enfants du Canada : Un profil de l’ICSI</a:t>
            </a:r>
            <a:endParaRPr lang="fr-FR" altLang="en-US" sz="2200" b="1" dirty="0"/>
          </a:p>
        </p:txBody>
      </p:sp>
      <p:sp>
        <p:nvSpPr>
          <p:cNvPr id="1030" name="TextBox 9"/>
          <p:cNvSpPr txBox="1">
            <a:spLocks noChangeArrowheads="1"/>
          </p:cNvSpPr>
          <p:nvPr/>
        </p:nvSpPr>
        <p:spPr bwMode="auto">
          <a:xfrm>
            <a:off x="631830" y="6309320"/>
            <a:ext cx="5884858" cy="246221"/>
          </a:xfrm>
          <a:prstGeom prst="rect">
            <a:avLst/>
          </a:prstGeom>
          <a:noFill/>
          <a:ln w="9525">
            <a:noFill/>
            <a:miter lim="800000"/>
            <a:headEnd/>
            <a:tailEnd/>
          </a:ln>
        </p:spPr>
        <p:txBody>
          <a:bodyPr wrap="square" lIns="36000" tIns="0" rIns="36000" bIns="0">
            <a:spAutoFit/>
          </a:bodyPr>
          <a:lstStyle/>
          <a:p>
            <a:pPr eaLnBrk="1" hangingPunct="1"/>
            <a:r>
              <a:rPr lang="fr-FR" altLang="en-US" sz="1600" b="1" dirty="0" smtClean="0">
                <a:solidFill>
                  <a:schemeClr val="bg1"/>
                </a:solidFill>
                <a:latin typeface="Calibri" panose="020F0502020204030204" pitchFamily="34" charset="0"/>
              </a:rPr>
              <a:t>La santé des enfants du Canada : Un profil de l’ICSI</a:t>
            </a:r>
            <a:endParaRPr lang="en-US" altLang="en-US" sz="1600" b="1" dirty="0">
              <a:solidFill>
                <a:schemeClr val="bg1"/>
              </a:solidFill>
              <a:latin typeface="Calibri" panose="020F0502020204030204"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8"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eaLnBrk="1" hangingPunct="1"/>
            <a:r>
              <a:rPr lang="en-US" altLang="en-US" sz="1200" b="1" kern="1200" dirty="0" smtClean="0">
                <a:solidFill>
                  <a:schemeClr val="bg1"/>
                </a:solidFill>
                <a:latin typeface="+mn-lt"/>
                <a:ea typeface="+mn-ea"/>
                <a:cs typeface="Arial" panose="020B0604020202020204" pitchFamily="34" charset="0"/>
              </a:rPr>
              <a:t>Section 4 : Dépistage</a:t>
            </a:r>
            <a:r>
              <a:rPr lang="en-US" altLang="en-US" sz="1200" b="1" kern="1200" baseline="0" dirty="0" smtClean="0">
                <a:solidFill>
                  <a:schemeClr val="bg1"/>
                </a:solidFill>
                <a:latin typeface="+mn-lt"/>
                <a:ea typeface="+mn-ea"/>
                <a:cs typeface="Arial" panose="020B0604020202020204" pitchFamily="34" charset="0"/>
              </a:rPr>
              <a:t> et tests g</a:t>
            </a:r>
            <a:r>
              <a:rPr lang="en-US" altLang="en-US" sz="1200" b="1" kern="1200" dirty="0" smtClean="0">
                <a:solidFill>
                  <a:schemeClr val="bg1"/>
                </a:solidFill>
                <a:latin typeface="+mn-lt"/>
                <a:ea typeface="+mn-ea"/>
                <a:cs typeface="Arial" panose="020B0604020202020204" pitchFamily="34" charset="0"/>
              </a:rPr>
              <a:t>énétiques</a:t>
            </a:r>
            <a:endParaRPr lang="en-US" altLang="en-US" sz="1200" kern="1200" dirty="0">
              <a:solidFill>
                <a:schemeClr val="bg1"/>
              </a:solidFill>
              <a:latin typeface="+mn-lt"/>
              <a:ea typeface="+mn-ea"/>
              <a:cs typeface="Arial" panose="020B0604020202020204" pitchFamily="34" charset="0"/>
            </a:endParaRPr>
          </a:p>
        </p:txBody>
      </p:sp>
      <p:cxnSp>
        <p:nvCxnSpPr>
          <p:cNvPr id="17" name="Straight Connector 16"/>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59632" y="888975"/>
            <a:ext cx="2376264" cy="307777"/>
          </a:xfrm>
          <a:prstGeom prst="rect">
            <a:avLst/>
          </a:prstGeom>
        </p:spPr>
        <p:txBody>
          <a:bodyPr wrap="square" lIns="0" rIns="0">
            <a:spAutoFit/>
          </a:bodyPr>
          <a:lstStyle/>
          <a:p>
            <a:pPr fontAlgn="base">
              <a:spcBef>
                <a:spcPts val="400"/>
              </a:spcBef>
              <a:spcAft>
                <a:spcPct val="0"/>
              </a:spcAft>
            </a:pPr>
            <a:r>
              <a:rPr lang="en-US" sz="1400" dirty="0" smtClean="0">
                <a:solidFill>
                  <a:prstClr val="black"/>
                </a:solidFill>
                <a:latin typeface="Calibri" pitchFamily="34" charset="0"/>
              </a:rPr>
              <a:t>Génétique et santé pédiatrique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76571"/>
            <a:ext cx="288230"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sp>
        <p:nvSpPr>
          <p:cNvPr id="20" name="TextBox 12"/>
          <p:cNvSpPr txBox="1">
            <a:spLocks noChangeArrowheads="1"/>
          </p:cNvSpPr>
          <p:nvPr userDrawn="1"/>
        </p:nvSpPr>
        <p:spPr bwMode="auto">
          <a:xfrm>
            <a:off x="683568" y="6602869"/>
            <a:ext cx="8512170" cy="138499"/>
          </a:xfrm>
          <a:prstGeom prst="rect">
            <a:avLst/>
          </a:prstGeom>
          <a:noFill/>
          <a:ln w="9525">
            <a:noFill/>
            <a:miter lim="800000"/>
            <a:headEnd/>
            <a:tailEnd/>
          </a:ln>
        </p:spPr>
        <p:txBody>
          <a:bodyPr wrap="square" lIns="0" tIns="0" rIns="0" bIns="0">
            <a:spAutoFit/>
          </a:bodyPr>
          <a:lstStyle/>
          <a:p>
            <a:pPr algn="l" eaLnBrk="1" hangingPunct="1"/>
            <a:r>
              <a:rPr lang="fr-FR" altLang="en-US" sz="900" i="1" dirty="0" smtClean="0">
                <a:solidFill>
                  <a:schemeClr val="bg1"/>
                </a:solidFill>
                <a:latin typeface="+mn-lt"/>
              </a:rPr>
              <a:t>La présente page n’est que l’une des sections du profil de l’ICSI. Pour d’autres données intéressantes sur les enfants et les jeunes, consultez  </a:t>
            </a:r>
            <a:r>
              <a:rPr lang="en-US" altLang="en-US" sz="900" b="1" dirty="0" smtClean="0">
                <a:solidFill>
                  <a:schemeClr val="bg1"/>
                </a:solidFill>
                <a:latin typeface="+mn-lt"/>
              </a:rPr>
              <a:t>http://profile.cich.ca/</a:t>
            </a:r>
            <a:endParaRPr lang="en-US" altLang="en-US" sz="900" b="1" dirty="0">
              <a:latin typeface="+mn-lt"/>
            </a:endParaRPr>
          </a:p>
        </p:txBody>
      </p:sp>
      <p:sp>
        <p:nvSpPr>
          <p:cNvPr id="21" name="TextBox 11"/>
          <p:cNvSpPr txBox="1">
            <a:spLocks noChangeArrowheads="1"/>
          </p:cNvSpPr>
          <p:nvPr userDrawn="1"/>
        </p:nvSpPr>
        <p:spPr bwMode="auto">
          <a:xfrm>
            <a:off x="6879926" y="6402233"/>
            <a:ext cx="1982519" cy="123111"/>
          </a:xfrm>
          <a:prstGeom prst="rect">
            <a:avLst/>
          </a:prstGeom>
          <a:noFill/>
          <a:ln w="9525">
            <a:noFill/>
            <a:miter lim="800000"/>
            <a:headEnd/>
            <a:tailEnd/>
          </a:ln>
        </p:spPr>
        <p:txBody>
          <a:bodyPr wrap="square" lIns="0" tIns="0" rIns="0" bIns="0">
            <a:spAutoFit/>
          </a:bodyPr>
          <a:lstStyle/>
          <a:p>
            <a:pPr algn="r" eaLnBrk="1" hangingPunct="1"/>
            <a:r>
              <a:rPr lang="en-US" altLang="en-US" sz="800" dirty="0" smtClean="0">
                <a:solidFill>
                  <a:schemeClr val="bg1"/>
                </a:solidFill>
                <a:latin typeface="+mn-lt"/>
              </a:rPr>
              <a:t>© 2014  </a:t>
            </a:r>
            <a:r>
              <a:rPr lang="fr-FR" altLang="en-US" sz="800" dirty="0" smtClean="0">
                <a:solidFill>
                  <a:schemeClr val="bg1"/>
                </a:solidFill>
                <a:latin typeface="+mn-lt"/>
              </a:rPr>
              <a:t>Institut canadien de la santé infantile</a:t>
            </a:r>
            <a:endParaRPr lang="en-US" altLang="en-US" sz="800" dirty="0">
              <a:solidFill>
                <a:schemeClr val="bg1"/>
              </a:solidFill>
              <a:latin typeface="+mn-lt"/>
            </a:endParaRPr>
          </a:p>
        </p:txBody>
      </p:sp>
      <p:pic>
        <p:nvPicPr>
          <p:cNvPr id="14" name="Picture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758303899"/>
      </p:ext>
    </p:extLst>
  </p:cSld>
  <p:clrMap bg1="lt1" tx1="dk1" bg2="lt2" tx2="dk2" accent1="accent1" accent2="accent2" accent3="accent3" accent4="accent4" accent5="accent5" accent6="accent6" hlink="hlink" folHlink="folHlink"/>
  <p:sldLayoutIdLst>
    <p:sldLayoutId id="2147483729"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5" name="Picture 11" descr="C:\Users\Natalie Phillips\Documents\Profile Launch\Genetics Module\JPGS\French jpgs\Genetics_F 4.3.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1417483"/>
            <a:ext cx="6480720" cy="39273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3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470</TotalTime>
  <Words>260</Words>
  <Application>Microsoft Office PowerPoint</Application>
  <PresentationFormat>On-screen Show (4:3)</PresentationFormat>
  <Paragraphs>17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3_1: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68</cp:revision>
  <dcterms:created xsi:type="dcterms:W3CDTF">2011-12-04T15:52:41Z</dcterms:created>
  <dcterms:modified xsi:type="dcterms:W3CDTF">2014-06-10T17:55:27Z</dcterms:modified>
</cp:coreProperties>
</file>