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76568" autoAdjust="0"/>
  </p:normalViewPr>
  <p:slideViewPr>
    <p:cSldViewPr>
      <p:cViewPr varScale="1">
        <p:scale>
          <a:sx n="56" d="100"/>
          <a:sy n="56" d="100"/>
        </p:scale>
        <p:origin x="-65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0" i="0" kern="1200" dirty="0" smtClean="0">
                <a:solidFill>
                  <a:schemeClr val="tx1"/>
                </a:solidFill>
                <a:effectLst/>
                <a:latin typeface="+mn-lt"/>
                <a:ea typeface="+mn-ea"/>
                <a:cs typeface="+mn-cs"/>
              </a:rPr>
              <a:t>Le dépistage prénatal permet d’obtenir de l’information sur la santé du fœtus. Il permet de découvrir des maladies graves, comme des pathologies congénitales, génétiques ou chromosomiques. De façon générale, le dépistage prénatal est offert dans le cadre des soins prénataux de routine, à la façon du dépistage sérologique chez </a:t>
            </a:r>
            <a:r>
              <a:rPr lang="fr-FR" sz="1200" b="0" i="0" kern="1200" smtClean="0">
                <a:solidFill>
                  <a:schemeClr val="tx1"/>
                </a:solidFill>
                <a:effectLst/>
                <a:latin typeface="+mn-lt"/>
                <a:ea typeface="+mn-ea"/>
                <a:cs typeface="+mn-cs"/>
              </a:rPr>
              <a:t>la mère </a:t>
            </a:r>
            <a:r>
              <a:rPr lang="fr-FR" sz="1200" b="0" i="0" kern="1200" dirty="0" smtClean="0">
                <a:solidFill>
                  <a:schemeClr val="tx1"/>
                </a:solidFill>
                <a:effectLst/>
                <a:latin typeface="+mn-lt"/>
                <a:ea typeface="+mn-ea"/>
                <a:cs typeface="+mn-cs"/>
              </a:rPr>
              <a:t>ou lorsque la mère est à risque d’avoir un enfant souffrant d’une maladie grave en raison de son âge avancé ou d’antécédents familiaux préoccupants. Veuillez voir la page suivante pour plus d’informations à propos des programmes de dépistage génétique sanguin prénatal au Canada.</a:t>
            </a:r>
            <a:endParaRPr lang="en-CA" b="0"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3769712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592133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9" name="TextBox 7"/>
          <p:cNvSpPr txBox="1">
            <a:spLocks noChangeArrowheads="1"/>
          </p:cNvSpPr>
          <p:nvPr/>
        </p:nvSpPr>
        <p:spPr bwMode="auto">
          <a:xfrm>
            <a:off x="1116013" y="404813"/>
            <a:ext cx="7777162" cy="430887"/>
          </a:xfrm>
          <a:prstGeom prst="rect">
            <a:avLst/>
          </a:prstGeom>
          <a:noFill/>
          <a:ln w="9525">
            <a:noFill/>
            <a:miter lim="800000"/>
            <a:headEnd/>
            <a:tailEnd/>
          </a:ln>
        </p:spPr>
        <p:txBody>
          <a:bodyPr wrap="square">
            <a:spAutoFit/>
          </a:bodyPr>
          <a:lstStyle/>
          <a:p>
            <a:pPr eaLnBrk="1" hangingPunct="1"/>
            <a:r>
              <a:rPr lang="fr-FR" altLang="en-US" sz="2200" b="1" dirty="0" smtClean="0"/>
              <a:t>La santé des enfants du Canada : Un profil de l’ICSI</a:t>
            </a:r>
            <a:endParaRPr lang="fr-FR" altLang="en-US" sz="2200" b="1" dirty="0"/>
          </a:p>
        </p:txBody>
      </p:sp>
      <p:sp>
        <p:nvSpPr>
          <p:cNvPr id="1030" name="TextBox 9"/>
          <p:cNvSpPr txBox="1">
            <a:spLocks noChangeArrowheads="1"/>
          </p:cNvSpPr>
          <p:nvPr/>
        </p:nvSpPr>
        <p:spPr bwMode="auto">
          <a:xfrm>
            <a:off x="631830" y="6309320"/>
            <a:ext cx="5884858" cy="246221"/>
          </a:xfrm>
          <a:prstGeom prst="rect">
            <a:avLst/>
          </a:prstGeom>
          <a:noFill/>
          <a:ln w="9525">
            <a:noFill/>
            <a:miter lim="800000"/>
            <a:headEnd/>
            <a:tailEnd/>
          </a:ln>
        </p:spPr>
        <p:txBody>
          <a:bodyPr wrap="square" lIns="36000" tIns="0" rIns="36000" bIns="0">
            <a:spAutoFit/>
          </a:bodyPr>
          <a:lstStyle/>
          <a:p>
            <a:pPr eaLnBrk="1" hangingPunct="1"/>
            <a:r>
              <a:rPr lang="fr-FR" altLang="en-US" sz="1600" b="1" dirty="0" smtClean="0">
                <a:solidFill>
                  <a:schemeClr val="bg1"/>
                </a:solidFill>
                <a:latin typeface="Calibri" panose="020F0502020204030204" pitchFamily="34" charset="0"/>
              </a:rPr>
              <a:t>La santé des enfants du Canada : Un profil de l’ICSI</a:t>
            </a:r>
            <a:endParaRPr lang="en-US" altLang="en-US" sz="1600" b="1" dirty="0">
              <a:solidFill>
                <a:schemeClr val="bg1"/>
              </a:solidFill>
              <a:latin typeface="Calibri" panose="020F0502020204030204"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8"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eaLnBrk="1" hangingPunct="1"/>
            <a:r>
              <a:rPr lang="en-US" altLang="en-US" sz="1200" b="1" kern="1200" dirty="0" smtClean="0">
                <a:solidFill>
                  <a:schemeClr val="bg1"/>
                </a:solidFill>
                <a:latin typeface="+mn-lt"/>
                <a:ea typeface="+mn-ea"/>
                <a:cs typeface="Arial" panose="020B0604020202020204" pitchFamily="34" charset="0"/>
              </a:rPr>
              <a:t>Section 4 : Dépistage</a:t>
            </a:r>
            <a:r>
              <a:rPr lang="en-US" altLang="en-US" sz="1200" b="1" kern="1200" baseline="0" dirty="0" smtClean="0">
                <a:solidFill>
                  <a:schemeClr val="bg1"/>
                </a:solidFill>
                <a:latin typeface="+mn-lt"/>
                <a:ea typeface="+mn-ea"/>
                <a:cs typeface="Arial" panose="020B0604020202020204" pitchFamily="34" charset="0"/>
              </a:rPr>
              <a:t> et tests g</a:t>
            </a:r>
            <a:r>
              <a:rPr lang="en-US" altLang="en-US" sz="1200" b="1" kern="1200" dirty="0" smtClean="0">
                <a:solidFill>
                  <a:schemeClr val="bg1"/>
                </a:solidFill>
                <a:latin typeface="+mn-lt"/>
                <a:ea typeface="+mn-ea"/>
                <a:cs typeface="Arial" panose="020B0604020202020204" pitchFamily="34" charset="0"/>
              </a:rPr>
              <a:t>énétiques</a:t>
            </a:r>
            <a:endParaRPr lang="en-US" altLang="en-US" sz="1200" kern="1200" dirty="0">
              <a:solidFill>
                <a:schemeClr val="bg1"/>
              </a:solidFill>
              <a:latin typeface="+mn-lt"/>
              <a:ea typeface="+mn-ea"/>
              <a:cs typeface="Arial" panose="020B0604020202020204" pitchFamily="34" charset="0"/>
            </a:endParaRPr>
          </a:p>
        </p:txBody>
      </p:sp>
      <p:cxnSp>
        <p:nvCxnSpPr>
          <p:cNvPr id="17" name="Straight Connector 16"/>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59632" y="888975"/>
            <a:ext cx="2376264" cy="307777"/>
          </a:xfrm>
          <a:prstGeom prst="rect">
            <a:avLst/>
          </a:prstGeom>
        </p:spPr>
        <p:txBody>
          <a:bodyPr wrap="square" lIns="0" rIns="0">
            <a:spAutoFit/>
          </a:bodyPr>
          <a:lstStyle/>
          <a:p>
            <a:pPr fontAlgn="base">
              <a:spcBef>
                <a:spcPts val="400"/>
              </a:spcBef>
              <a:spcAft>
                <a:spcPct val="0"/>
              </a:spcAft>
            </a:pPr>
            <a:r>
              <a:rPr lang="en-US" sz="1400" dirty="0" smtClean="0">
                <a:solidFill>
                  <a:prstClr val="black"/>
                </a:solidFill>
                <a:latin typeface="Calibri" pitchFamily="34" charset="0"/>
              </a:rPr>
              <a:t>Génétique et santé pédiatrique</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76571"/>
            <a:ext cx="288230"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sp>
        <p:nvSpPr>
          <p:cNvPr id="20" name="TextBox 12"/>
          <p:cNvSpPr txBox="1">
            <a:spLocks noChangeArrowheads="1"/>
          </p:cNvSpPr>
          <p:nvPr userDrawn="1"/>
        </p:nvSpPr>
        <p:spPr bwMode="auto">
          <a:xfrm>
            <a:off x="683568" y="6602869"/>
            <a:ext cx="8512170" cy="138499"/>
          </a:xfrm>
          <a:prstGeom prst="rect">
            <a:avLst/>
          </a:prstGeom>
          <a:noFill/>
          <a:ln w="9525">
            <a:noFill/>
            <a:miter lim="800000"/>
            <a:headEnd/>
            <a:tailEnd/>
          </a:ln>
        </p:spPr>
        <p:txBody>
          <a:bodyPr wrap="square" lIns="0" tIns="0" rIns="0" bIns="0">
            <a:spAutoFit/>
          </a:bodyPr>
          <a:lstStyle/>
          <a:p>
            <a:pPr algn="l" eaLnBrk="1" hangingPunct="1"/>
            <a:r>
              <a:rPr lang="fr-FR" altLang="en-US" sz="900" i="1" dirty="0" smtClean="0">
                <a:solidFill>
                  <a:schemeClr val="bg1"/>
                </a:solidFill>
                <a:latin typeface="+mn-lt"/>
              </a:rPr>
              <a:t>La présente page n’est que l’une des sections du profil de l’ICSI. Pour d’autres données intéressantes sur les enfants et les jeunes, consultez  </a:t>
            </a:r>
            <a:r>
              <a:rPr lang="en-US" altLang="en-US" sz="900" b="1" dirty="0" smtClean="0">
                <a:solidFill>
                  <a:schemeClr val="bg1"/>
                </a:solidFill>
                <a:latin typeface="+mn-lt"/>
              </a:rPr>
              <a:t>http://profile.cich.ca/</a:t>
            </a:r>
            <a:endParaRPr lang="en-US" altLang="en-US" sz="900" b="1" dirty="0">
              <a:latin typeface="+mn-lt"/>
            </a:endParaRPr>
          </a:p>
        </p:txBody>
      </p:sp>
      <p:sp>
        <p:nvSpPr>
          <p:cNvPr id="21" name="TextBox 11"/>
          <p:cNvSpPr txBox="1">
            <a:spLocks noChangeArrowheads="1"/>
          </p:cNvSpPr>
          <p:nvPr userDrawn="1"/>
        </p:nvSpPr>
        <p:spPr bwMode="auto">
          <a:xfrm>
            <a:off x="6879926" y="6402233"/>
            <a:ext cx="1982519" cy="123111"/>
          </a:xfrm>
          <a:prstGeom prst="rect">
            <a:avLst/>
          </a:prstGeom>
          <a:noFill/>
          <a:ln w="9525">
            <a:noFill/>
            <a:miter lim="800000"/>
            <a:headEnd/>
            <a:tailEnd/>
          </a:ln>
        </p:spPr>
        <p:txBody>
          <a:bodyPr wrap="square" lIns="0" tIns="0" rIns="0" bIns="0">
            <a:spAutoFit/>
          </a:bodyPr>
          <a:lstStyle/>
          <a:p>
            <a:pPr algn="r" eaLnBrk="1" hangingPunct="1"/>
            <a:r>
              <a:rPr lang="en-US" altLang="en-US" sz="800" dirty="0" smtClean="0">
                <a:solidFill>
                  <a:schemeClr val="bg1"/>
                </a:solidFill>
                <a:latin typeface="+mn-lt"/>
              </a:rPr>
              <a:t>© 2014  </a:t>
            </a:r>
            <a:r>
              <a:rPr lang="fr-FR" altLang="en-US" sz="800" dirty="0" smtClean="0">
                <a:solidFill>
                  <a:schemeClr val="bg1"/>
                </a:solidFill>
                <a:latin typeface="+mn-lt"/>
              </a:rPr>
              <a:t>Institut canadien de la santé infantile</a:t>
            </a:r>
            <a:endParaRPr lang="en-US" altLang="en-US" sz="800" dirty="0">
              <a:solidFill>
                <a:schemeClr val="bg1"/>
              </a:solidFill>
              <a:latin typeface="+mn-lt"/>
            </a:endParaRPr>
          </a:p>
        </p:txBody>
      </p:sp>
      <p:pic>
        <p:nvPicPr>
          <p:cNvPr id="14" name="Picture 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758303899"/>
      </p:ext>
    </p:extLst>
  </p:cSld>
  <p:clrMap bg1="lt1" tx1="dk1" bg2="lt2" tx2="dk2" accent1="accent1" accent2="accent2" accent3="accent3" accent4="accent4" accent5="accent5" accent6="accent6" hlink="hlink" folHlink="folHlink"/>
  <p:sldLayoutIdLst>
    <p:sldLayoutId id="2147483729"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C:\Users\Natalie Phillips\Documents\Profile Launch\Genetics Module\JPGS\French jpgs\Genetics_F 4.3.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1" y="1439666"/>
            <a:ext cx="6336703" cy="389025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3_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487</TotalTime>
  <Words>103</Words>
  <Application>Microsoft Office PowerPoint</Application>
  <PresentationFormat>On-screen Show (4:3)</PresentationFormat>
  <Paragraphs>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3_1: A Genetic Primer</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67</cp:revision>
  <dcterms:created xsi:type="dcterms:W3CDTF">2011-12-04T15:52:41Z</dcterms:created>
  <dcterms:modified xsi:type="dcterms:W3CDTF">2014-06-10T17:54:04Z</dcterms:modified>
</cp:coreProperties>
</file>