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lie Phillips" initials="NP" lastIdx="3" clrIdx="0"/>
  <p:cmAuthor id="1" name="Bert Schopf" initials="B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35E"/>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72937" autoAdjust="0"/>
  </p:normalViewPr>
  <p:slideViewPr>
    <p:cSldViewPr>
      <p:cViewPr varScale="1">
        <p:scale>
          <a:sx n="53" d="100"/>
          <a:sy n="53" d="100"/>
        </p:scale>
        <p:origin x="-7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F54829-3733-4DEA-967B-FEA401BD0454}" type="datetimeFigureOut">
              <a:rPr lang="en-US"/>
              <a:pPr>
                <a:defRPr/>
              </a:pPr>
              <a:t>6/10/2014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34BB05C-9CFB-454C-856A-2A660F79AF30}" type="slidenum">
              <a:rPr lang="en-US"/>
              <a:pPr>
                <a:defRPr/>
              </a:pPr>
              <a:t>‹#›</a:t>
            </a:fld>
            <a:endParaRPr lang="en-US"/>
          </a:p>
        </p:txBody>
      </p:sp>
    </p:spTree>
    <p:extLst>
      <p:ext uri="{BB962C8B-B14F-4D97-AF65-F5344CB8AC3E}">
        <p14:creationId xmlns:p14="http://schemas.microsoft.com/office/powerpoint/2010/main" val="3344985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fr-FR" sz="1200" b="0" i="0" kern="1200" dirty="0" smtClean="0">
                <a:solidFill>
                  <a:schemeClr val="tx1"/>
                </a:solidFill>
                <a:effectLst/>
                <a:latin typeface="+mn-lt"/>
                <a:ea typeface="+mn-ea"/>
                <a:cs typeface="+mn-cs"/>
              </a:rPr>
              <a:t>Le dépistage avant la conception vise à cerner les gens qui pourraient être porteurs de certaines maladies génétiques. Certains programmes de dépistage ciblent des groupes culturels particuliers présentant un risque plus élevé de maladies héréditaires.</a:t>
            </a:r>
          </a:p>
          <a:p>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Certaines provinces offrent le dépistage préconception des troubles suivants :</a:t>
            </a:r>
          </a:p>
          <a:p>
            <a:r>
              <a:rPr lang="fr-FR" sz="1200" b="0" i="0" kern="1200" dirty="0" smtClean="0">
                <a:solidFill>
                  <a:schemeClr val="tx1"/>
                </a:solidFill>
                <a:effectLst/>
                <a:latin typeface="+mn-lt"/>
                <a:ea typeface="+mn-ea"/>
                <a:cs typeface="+mn-cs"/>
              </a:rPr>
              <a:t/>
            </a:r>
            <a:br>
              <a:rPr lang="fr-FR" sz="1200" b="0" i="0" kern="1200" dirty="0" smtClean="0">
                <a:solidFill>
                  <a:schemeClr val="tx1"/>
                </a:solidFill>
                <a:effectLst/>
                <a:latin typeface="+mn-lt"/>
                <a:ea typeface="+mn-ea"/>
                <a:cs typeface="+mn-cs"/>
              </a:rPr>
            </a:br>
            <a:r>
              <a:rPr lang="fr-FR" sz="1200" b="0" i="0" kern="1200" dirty="0" smtClean="0">
                <a:solidFill>
                  <a:schemeClr val="tx1"/>
                </a:solidFill>
                <a:effectLst/>
                <a:latin typeface="+mn-lt"/>
                <a:ea typeface="+mn-ea"/>
                <a:cs typeface="+mn-cs"/>
              </a:rPr>
              <a:t>• La drépanocytose chez les personnes d’ascendance africaine ou caribéenne; </a:t>
            </a:r>
            <a:br>
              <a:rPr lang="fr-FR" sz="1200" b="0" i="0" kern="1200" dirty="0" smtClean="0">
                <a:solidFill>
                  <a:schemeClr val="tx1"/>
                </a:solidFill>
                <a:effectLst/>
                <a:latin typeface="+mn-lt"/>
                <a:ea typeface="+mn-ea"/>
                <a:cs typeface="+mn-cs"/>
              </a:rPr>
            </a:br>
            <a:r>
              <a:rPr lang="fr-FR" sz="1200" b="0" i="0" kern="1200" dirty="0" smtClean="0">
                <a:solidFill>
                  <a:schemeClr val="tx1"/>
                </a:solidFill>
                <a:effectLst/>
                <a:latin typeface="+mn-lt"/>
                <a:ea typeface="+mn-ea"/>
                <a:cs typeface="+mn-cs"/>
              </a:rPr>
              <a:t>• La thalassémie alpha ou bêta chez les gens d’origine méditerranéenne ou asiatique;</a:t>
            </a:r>
            <a:br>
              <a:rPr lang="fr-FR" sz="1200" b="0" i="0" kern="1200" dirty="0" smtClean="0">
                <a:solidFill>
                  <a:schemeClr val="tx1"/>
                </a:solidFill>
                <a:effectLst/>
                <a:latin typeface="+mn-lt"/>
                <a:ea typeface="+mn-ea"/>
                <a:cs typeface="+mn-cs"/>
              </a:rPr>
            </a:br>
            <a:r>
              <a:rPr lang="fr-FR" sz="1200" b="0" i="0" kern="1200" dirty="0" smtClean="0">
                <a:solidFill>
                  <a:schemeClr val="tx1"/>
                </a:solidFill>
                <a:effectLst/>
                <a:latin typeface="+mn-lt"/>
                <a:ea typeface="+mn-ea"/>
                <a:cs typeface="+mn-cs"/>
              </a:rPr>
              <a:t>• La maladie de Tay-Sachs, la </a:t>
            </a:r>
            <a:r>
              <a:rPr lang="fr-FR" sz="1200" b="0" i="0" kern="1200" dirty="0" err="1" smtClean="0">
                <a:solidFill>
                  <a:schemeClr val="tx1"/>
                </a:solidFill>
                <a:effectLst/>
                <a:latin typeface="+mn-lt"/>
                <a:ea typeface="+mn-ea"/>
                <a:cs typeface="+mn-cs"/>
              </a:rPr>
              <a:t>dysautonomie</a:t>
            </a:r>
            <a:r>
              <a:rPr lang="fr-FR" sz="1200" b="0" i="0" kern="1200" dirty="0" smtClean="0">
                <a:solidFill>
                  <a:schemeClr val="tx1"/>
                </a:solidFill>
                <a:effectLst/>
                <a:latin typeface="+mn-lt"/>
                <a:ea typeface="+mn-ea"/>
                <a:cs typeface="+mn-cs"/>
              </a:rPr>
              <a:t> familiale, l’anémie de </a:t>
            </a:r>
            <a:r>
              <a:rPr lang="fr-FR" sz="1200" b="0" i="0" kern="1200" dirty="0" err="1" smtClean="0">
                <a:solidFill>
                  <a:schemeClr val="tx1"/>
                </a:solidFill>
                <a:effectLst/>
                <a:latin typeface="+mn-lt"/>
                <a:ea typeface="+mn-ea"/>
                <a:cs typeface="+mn-cs"/>
              </a:rPr>
              <a:t>Fanconi</a:t>
            </a:r>
            <a:r>
              <a:rPr lang="fr-FR" sz="1200" b="0" i="0" kern="1200" dirty="0" smtClean="0">
                <a:solidFill>
                  <a:schemeClr val="tx1"/>
                </a:solidFill>
                <a:effectLst/>
                <a:latin typeface="+mn-lt"/>
                <a:ea typeface="+mn-ea"/>
                <a:cs typeface="+mn-cs"/>
              </a:rPr>
              <a:t> et la maladie de </a:t>
            </a:r>
            <a:r>
              <a:rPr lang="fr-FR" sz="1200" b="0" i="0" kern="1200" dirty="0" err="1" smtClean="0">
                <a:solidFill>
                  <a:schemeClr val="tx1"/>
                </a:solidFill>
                <a:effectLst/>
                <a:latin typeface="+mn-lt"/>
                <a:ea typeface="+mn-ea"/>
                <a:cs typeface="+mn-cs"/>
              </a:rPr>
              <a:t>Canavan</a:t>
            </a:r>
            <a:r>
              <a:rPr lang="fr-FR" sz="1200" b="0" i="0" kern="1200" dirty="0" smtClean="0">
                <a:solidFill>
                  <a:schemeClr val="tx1"/>
                </a:solidFill>
                <a:effectLst/>
                <a:latin typeface="+mn-lt"/>
                <a:ea typeface="+mn-ea"/>
                <a:cs typeface="+mn-cs"/>
              </a:rPr>
              <a:t> chez les gens ayant des racines ashkénazes; </a:t>
            </a:r>
            <a:br>
              <a:rPr lang="fr-FR" sz="1200" b="0" i="0" kern="1200" dirty="0" smtClean="0">
                <a:solidFill>
                  <a:schemeClr val="tx1"/>
                </a:solidFill>
                <a:effectLst/>
                <a:latin typeface="+mn-lt"/>
                <a:ea typeface="+mn-ea"/>
                <a:cs typeface="+mn-cs"/>
              </a:rPr>
            </a:br>
            <a:r>
              <a:rPr lang="fr-FR" sz="1200" b="0" i="0" kern="1200" dirty="0" smtClean="0">
                <a:solidFill>
                  <a:schemeClr val="tx1"/>
                </a:solidFill>
                <a:effectLst/>
                <a:latin typeface="+mn-lt"/>
                <a:ea typeface="+mn-ea"/>
                <a:cs typeface="+mn-cs"/>
              </a:rPr>
              <a:t>• Des maladies monogéniques propres à certaines populations (comme la fibrose kystique dans les communautés huttériennes). </a:t>
            </a:r>
          </a:p>
          <a:p>
            <a:endParaRPr lang="fr-FR" sz="1200" b="1" i="0" kern="1200" dirty="0" smtClean="0">
              <a:solidFill>
                <a:schemeClr val="tx1"/>
              </a:solidFill>
              <a:effectLst/>
              <a:latin typeface="+mn-lt"/>
              <a:ea typeface="+mn-ea"/>
              <a:cs typeface="+mn-cs"/>
            </a:endParaRPr>
          </a:p>
          <a:p>
            <a:endParaRPr lang="fr-FR" sz="1200" b="1" i="0" kern="1200" dirty="0" smtClean="0">
              <a:solidFill>
                <a:schemeClr val="tx1"/>
              </a:solidFill>
              <a:effectLst/>
              <a:latin typeface="+mn-lt"/>
              <a:ea typeface="+mn-ea"/>
              <a:cs typeface="+mn-cs"/>
            </a:endParaRPr>
          </a:p>
          <a:p>
            <a:r>
              <a:rPr lang="fr-FR" sz="1200" b="1" i="0" kern="1200" dirty="0" smtClean="0">
                <a:solidFill>
                  <a:schemeClr val="tx1"/>
                </a:solidFill>
                <a:effectLst/>
                <a:latin typeface="+mn-lt"/>
                <a:ea typeface="+mn-ea"/>
                <a:cs typeface="+mn-cs"/>
              </a:rPr>
              <a:t>Les régions du Saguenay-Lac-St-Jean et de Charlevoix (Québec)</a:t>
            </a:r>
          </a:p>
          <a:p>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 On trouve dans ces régions un nombre supérieur à la normale de personnes porteuses d’une des quatre maladies génétiques récessives autosomiques suivantes : l’ataxie récessive spastique de Charlevoix-Saguenay, la forme canadienne-française du syndrome de Leigh, la </a:t>
            </a:r>
            <a:r>
              <a:rPr lang="fr-FR" sz="1200" b="0" i="0" kern="1200" dirty="0" err="1" smtClean="0">
                <a:solidFill>
                  <a:schemeClr val="tx1"/>
                </a:solidFill>
                <a:effectLst/>
                <a:latin typeface="+mn-lt"/>
                <a:ea typeface="+mn-ea"/>
                <a:cs typeface="+mn-cs"/>
              </a:rPr>
              <a:t>tyrosinémie</a:t>
            </a:r>
            <a:r>
              <a:rPr lang="fr-FR" sz="1200" b="0" i="0" kern="1200" dirty="0" smtClean="0">
                <a:solidFill>
                  <a:schemeClr val="tx1"/>
                </a:solidFill>
                <a:effectLst/>
                <a:latin typeface="+mn-lt"/>
                <a:ea typeface="+mn-ea"/>
                <a:cs typeface="+mn-cs"/>
              </a:rPr>
              <a:t> de type I et la neuropathie héréditaire sensitivomotrice avec agénésie du corps calleux. </a:t>
            </a:r>
            <a:br>
              <a:rPr lang="fr-FR" sz="1200" b="0" i="0" kern="1200" dirty="0" smtClean="0">
                <a:solidFill>
                  <a:schemeClr val="tx1"/>
                </a:solidFill>
                <a:effectLst/>
                <a:latin typeface="+mn-lt"/>
                <a:ea typeface="+mn-ea"/>
                <a:cs typeface="+mn-cs"/>
              </a:rPr>
            </a:br>
            <a:r>
              <a:rPr lang="fr-FR" sz="1200" b="0" i="0" kern="1200" dirty="0" smtClean="0">
                <a:solidFill>
                  <a:schemeClr val="tx1"/>
                </a:solidFill>
                <a:effectLst/>
                <a:latin typeface="+mn-lt"/>
                <a:ea typeface="+mn-ea"/>
                <a:cs typeface="+mn-cs"/>
              </a:rPr>
              <a:t>• Si un des parents a des ancêtres dans ces régions (ou les deux), il existe un plus grand risque qu’il soit porteur de la maladie et, par conséquent, que les enfants à venir développent la maladie. </a:t>
            </a:r>
            <a:br>
              <a:rPr lang="fr-FR" sz="1200" b="0" i="0" kern="1200" dirty="0" smtClean="0">
                <a:solidFill>
                  <a:schemeClr val="tx1"/>
                </a:solidFill>
                <a:effectLst/>
                <a:latin typeface="+mn-lt"/>
                <a:ea typeface="+mn-ea"/>
                <a:cs typeface="+mn-cs"/>
              </a:rPr>
            </a:br>
            <a:r>
              <a:rPr lang="fr-FR" sz="1200" b="0" i="0" kern="1200" dirty="0" smtClean="0">
                <a:solidFill>
                  <a:schemeClr val="tx1"/>
                </a:solidFill>
                <a:effectLst/>
                <a:latin typeface="+mn-lt"/>
                <a:ea typeface="+mn-ea"/>
                <a:cs typeface="+mn-cs"/>
              </a:rPr>
              <a:t>• Un projet pilote de dépistage combiné a donc été mis sur pied dans la région afin de cerner les porteurs de ces maladies (20 % de la population) parmi les adultes de 18 ans et plus ayant au moins un </a:t>
            </a:r>
            <a:r>
              <a:rPr lang="fr-FR" sz="1200" b="0" i="0" kern="1200" dirty="0" err="1" smtClean="0">
                <a:solidFill>
                  <a:schemeClr val="tx1"/>
                </a:solidFill>
                <a:effectLst/>
                <a:latin typeface="+mn-lt"/>
                <a:ea typeface="+mn-ea"/>
                <a:cs typeface="+mn-cs"/>
              </a:rPr>
              <a:t>grand-parent</a:t>
            </a:r>
            <a:r>
              <a:rPr lang="fr-FR" sz="1200" b="0" i="0" kern="1200" dirty="0" smtClean="0">
                <a:solidFill>
                  <a:schemeClr val="tx1"/>
                </a:solidFill>
                <a:effectLst/>
                <a:latin typeface="+mn-lt"/>
                <a:ea typeface="+mn-ea"/>
                <a:cs typeface="+mn-cs"/>
              </a:rPr>
              <a:t> originaire de ces régions québécoises et planifiant avoir un enfant. </a:t>
            </a:r>
            <a:br>
              <a:rPr lang="fr-FR" sz="1200" b="0" i="0" kern="1200" dirty="0" smtClean="0">
                <a:solidFill>
                  <a:schemeClr val="tx1"/>
                </a:solidFill>
                <a:effectLst/>
                <a:latin typeface="+mn-lt"/>
                <a:ea typeface="+mn-ea"/>
                <a:cs typeface="+mn-cs"/>
              </a:rPr>
            </a:br>
            <a:r>
              <a:rPr lang="fr-FR" sz="1200" b="0" i="0" kern="1200" dirty="0" smtClean="0">
                <a:solidFill>
                  <a:schemeClr val="tx1"/>
                </a:solidFill>
                <a:effectLst/>
                <a:latin typeface="+mn-lt"/>
                <a:ea typeface="+mn-ea"/>
                <a:cs typeface="+mn-cs"/>
              </a:rPr>
              <a:t>• Le dépistage est volontaire et doit être effectué à la demande de la personne. </a:t>
            </a:r>
            <a:br>
              <a:rPr lang="fr-FR" sz="1200" b="0" i="0" kern="1200" dirty="0" smtClean="0">
                <a:solidFill>
                  <a:schemeClr val="tx1"/>
                </a:solidFill>
                <a:effectLst/>
                <a:latin typeface="+mn-lt"/>
                <a:ea typeface="+mn-ea"/>
                <a:cs typeface="+mn-cs"/>
              </a:rPr>
            </a:br>
            <a:r>
              <a:rPr lang="fr-FR" sz="1200" b="0" i="0" kern="1200" dirty="0" smtClean="0">
                <a:solidFill>
                  <a:schemeClr val="tx1"/>
                </a:solidFill>
                <a:effectLst/>
                <a:latin typeface="+mn-lt"/>
                <a:ea typeface="+mn-ea"/>
                <a:cs typeface="+mn-cs"/>
              </a:rPr>
              <a:t>• Le dépistage est précédé d’une séance d’information visant à discuter des avantages et désavantages potentiels d’effectuer un tel dépistage.</a:t>
            </a:r>
          </a:p>
          <a:p>
            <a:endParaRPr lang="fr-FR" sz="1200" b="0" i="0" kern="1200" dirty="0" smtClean="0">
              <a:solidFill>
                <a:schemeClr val="tx1"/>
              </a:solidFill>
              <a:effectLst/>
              <a:latin typeface="+mn-lt"/>
              <a:ea typeface="+mn-ea"/>
              <a:cs typeface="+mn-cs"/>
            </a:endParaRPr>
          </a:p>
          <a:p>
            <a:r>
              <a:rPr lang="fr-FR" sz="1200" b="1" i="0" kern="1200" smtClean="0">
                <a:solidFill>
                  <a:schemeClr val="tx1"/>
                </a:solidFill>
                <a:effectLst/>
                <a:latin typeface="+mn-lt"/>
                <a:ea typeface="+mn-ea"/>
                <a:cs typeface="+mn-cs"/>
              </a:rPr>
              <a:t>Signification</a:t>
            </a:r>
          </a:p>
          <a:p>
            <a:endParaRPr lang="fr-FR" sz="1200" b="1"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Les programmes de dépistage génétique requièrent toutefois une planification minutieuse et l’engagement des intervenants de la collectivité afin d’assurer que les activités entraînent les bienfaits voulus et minimisent tout méfait potentiel.</a:t>
            </a:r>
          </a:p>
          <a:p>
            <a:endParaRPr lang="fr-FR" sz="1200" b="1" i="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pPr>
              <a:defRPr/>
            </a:pPr>
            <a:fld id="{734BB05C-9CFB-454C-856A-2A660F79AF30}" type="slidenum">
              <a:rPr lang="en-US" smtClean="0"/>
              <a:pPr>
                <a:defRPr/>
              </a:pPr>
              <a:t>1</a:t>
            </a:fld>
            <a:endParaRPr lang="en-US"/>
          </a:p>
        </p:txBody>
      </p:sp>
    </p:spTree>
    <p:extLst>
      <p:ext uri="{BB962C8B-B14F-4D97-AF65-F5344CB8AC3E}">
        <p14:creationId xmlns:p14="http://schemas.microsoft.com/office/powerpoint/2010/main" val="3836328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592133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9" name="TextBox 7"/>
          <p:cNvSpPr txBox="1">
            <a:spLocks noChangeArrowheads="1"/>
          </p:cNvSpPr>
          <p:nvPr/>
        </p:nvSpPr>
        <p:spPr bwMode="auto">
          <a:xfrm>
            <a:off x="1116013" y="404813"/>
            <a:ext cx="7777162" cy="430887"/>
          </a:xfrm>
          <a:prstGeom prst="rect">
            <a:avLst/>
          </a:prstGeom>
          <a:noFill/>
          <a:ln w="9525">
            <a:noFill/>
            <a:miter lim="800000"/>
            <a:headEnd/>
            <a:tailEnd/>
          </a:ln>
        </p:spPr>
        <p:txBody>
          <a:bodyPr wrap="square">
            <a:spAutoFit/>
          </a:bodyPr>
          <a:lstStyle/>
          <a:p>
            <a:pPr eaLnBrk="1" hangingPunct="1"/>
            <a:r>
              <a:rPr lang="fr-FR" altLang="en-US" sz="2200" b="1" dirty="0" smtClean="0"/>
              <a:t>La santé des enfants du Canada : Un profil de l’ICSI</a:t>
            </a:r>
            <a:endParaRPr lang="fr-FR" altLang="en-US" sz="2200" b="1" dirty="0"/>
          </a:p>
        </p:txBody>
      </p:sp>
      <p:sp>
        <p:nvSpPr>
          <p:cNvPr id="1030" name="TextBox 9"/>
          <p:cNvSpPr txBox="1">
            <a:spLocks noChangeArrowheads="1"/>
          </p:cNvSpPr>
          <p:nvPr/>
        </p:nvSpPr>
        <p:spPr bwMode="auto">
          <a:xfrm>
            <a:off x="631830" y="6309320"/>
            <a:ext cx="5884858" cy="246221"/>
          </a:xfrm>
          <a:prstGeom prst="rect">
            <a:avLst/>
          </a:prstGeom>
          <a:noFill/>
          <a:ln w="9525">
            <a:noFill/>
            <a:miter lim="800000"/>
            <a:headEnd/>
            <a:tailEnd/>
          </a:ln>
        </p:spPr>
        <p:txBody>
          <a:bodyPr wrap="square" lIns="36000" tIns="0" rIns="36000" bIns="0">
            <a:spAutoFit/>
          </a:bodyPr>
          <a:lstStyle/>
          <a:p>
            <a:pPr eaLnBrk="1" hangingPunct="1"/>
            <a:r>
              <a:rPr lang="fr-FR" altLang="en-US" sz="1600" b="1" dirty="0" smtClean="0">
                <a:solidFill>
                  <a:schemeClr val="bg1"/>
                </a:solidFill>
                <a:latin typeface="Calibri" panose="020F0502020204030204" pitchFamily="34" charset="0"/>
              </a:rPr>
              <a:t>La santé des enfants du Canada : Un profil de l’ICSI</a:t>
            </a:r>
            <a:endParaRPr lang="en-US" altLang="en-US" sz="1600" b="1" dirty="0">
              <a:solidFill>
                <a:schemeClr val="bg1"/>
              </a:solidFill>
              <a:latin typeface="Calibri" panose="020F0502020204030204" pitchFamily="34" charset="0"/>
            </a:endParaRPr>
          </a:p>
        </p:txBody>
      </p:sp>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8" name="TextBox 15"/>
          <p:cNvSpPr txBox="1">
            <a:spLocks noChangeArrowheads="1"/>
          </p:cNvSpPr>
          <p:nvPr userDrawn="1"/>
        </p:nvSpPr>
        <p:spPr bwMode="auto">
          <a:xfrm>
            <a:off x="3865526" y="908720"/>
            <a:ext cx="4996920" cy="276999"/>
          </a:xfrm>
          <a:prstGeom prst="rect">
            <a:avLst/>
          </a:prstGeom>
          <a:solidFill>
            <a:srgbClr val="1E335E"/>
          </a:solidFill>
          <a:ln w="9525">
            <a:noFill/>
            <a:miter lim="800000"/>
            <a:headEnd/>
            <a:tailEnd/>
          </a:ln>
        </p:spPr>
        <p:txBody>
          <a:bodyPr wrap="square">
            <a:spAutoFit/>
          </a:bodyPr>
          <a:lstStyle/>
          <a:p>
            <a:pPr eaLnBrk="1" hangingPunct="1"/>
            <a:r>
              <a:rPr lang="en-US" altLang="en-US" sz="1200" b="1" kern="1200" dirty="0" smtClean="0">
                <a:solidFill>
                  <a:schemeClr val="bg1"/>
                </a:solidFill>
                <a:latin typeface="+mn-lt"/>
                <a:ea typeface="+mn-ea"/>
                <a:cs typeface="Arial" panose="020B0604020202020204" pitchFamily="34" charset="0"/>
              </a:rPr>
              <a:t>Section 4 : Dépistage</a:t>
            </a:r>
            <a:r>
              <a:rPr lang="en-US" altLang="en-US" sz="1200" b="1" kern="1200" baseline="0" dirty="0" smtClean="0">
                <a:solidFill>
                  <a:schemeClr val="bg1"/>
                </a:solidFill>
                <a:latin typeface="+mn-lt"/>
                <a:ea typeface="+mn-ea"/>
                <a:cs typeface="Arial" panose="020B0604020202020204" pitchFamily="34" charset="0"/>
              </a:rPr>
              <a:t> et tests g</a:t>
            </a:r>
            <a:r>
              <a:rPr lang="en-US" altLang="en-US" sz="1200" b="1" kern="1200" dirty="0" smtClean="0">
                <a:solidFill>
                  <a:schemeClr val="bg1"/>
                </a:solidFill>
                <a:latin typeface="+mn-lt"/>
                <a:ea typeface="+mn-ea"/>
                <a:cs typeface="Arial" panose="020B0604020202020204" pitchFamily="34" charset="0"/>
              </a:rPr>
              <a:t>énétiques</a:t>
            </a:r>
            <a:endParaRPr lang="en-US" altLang="en-US" sz="1200" kern="1200" dirty="0">
              <a:solidFill>
                <a:schemeClr val="bg1"/>
              </a:solidFill>
              <a:latin typeface="+mn-lt"/>
              <a:ea typeface="+mn-ea"/>
              <a:cs typeface="Arial" panose="020B0604020202020204" pitchFamily="34" charset="0"/>
            </a:endParaRPr>
          </a:p>
        </p:txBody>
      </p:sp>
      <p:cxnSp>
        <p:nvCxnSpPr>
          <p:cNvPr id="17" name="Straight Connector 16"/>
          <p:cNvCxnSpPr/>
          <p:nvPr userDrawn="1"/>
        </p:nvCxnSpPr>
        <p:spPr>
          <a:xfrm flipH="1">
            <a:off x="323850"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userDrawn="1"/>
        </p:nvSpPr>
        <p:spPr>
          <a:xfrm>
            <a:off x="1259632" y="888975"/>
            <a:ext cx="2376264" cy="307777"/>
          </a:xfrm>
          <a:prstGeom prst="rect">
            <a:avLst/>
          </a:prstGeom>
        </p:spPr>
        <p:txBody>
          <a:bodyPr wrap="square" lIns="0" rIns="0">
            <a:spAutoFit/>
          </a:bodyPr>
          <a:lstStyle/>
          <a:p>
            <a:pPr fontAlgn="base">
              <a:spcBef>
                <a:spcPts val="400"/>
              </a:spcBef>
              <a:spcAft>
                <a:spcPct val="0"/>
              </a:spcAft>
            </a:pPr>
            <a:r>
              <a:rPr lang="en-US" sz="1400" dirty="0" smtClean="0">
                <a:solidFill>
                  <a:prstClr val="black"/>
                </a:solidFill>
                <a:latin typeface="Calibri" pitchFamily="34" charset="0"/>
              </a:rPr>
              <a:t>Génétique et santé pédiatrique</a:t>
            </a: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6276571"/>
            <a:ext cx="288230" cy="320781"/>
          </a:xfrm>
          <a:prstGeom prst="rect">
            <a:avLst/>
          </a:prstGeom>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6" y="388482"/>
            <a:ext cx="692817" cy="771981"/>
          </a:xfrm>
          <a:prstGeom prst="rect">
            <a:avLst/>
          </a:prstGeom>
        </p:spPr>
      </p:pic>
      <p:sp>
        <p:nvSpPr>
          <p:cNvPr id="20" name="TextBox 12"/>
          <p:cNvSpPr txBox="1">
            <a:spLocks noChangeArrowheads="1"/>
          </p:cNvSpPr>
          <p:nvPr userDrawn="1"/>
        </p:nvSpPr>
        <p:spPr bwMode="auto">
          <a:xfrm>
            <a:off x="683568" y="6602869"/>
            <a:ext cx="8512170" cy="138499"/>
          </a:xfrm>
          <a:prstGeom prst="rect">
            <a:avLst/>
          </a:prstGeom>
          <a:noFill/>
          <a:ln w="9525">
            <a:noFill/>
            <a:miter lim="800000"/>
            <a:headEnd/>
            <a:tailEnd/>
          </a:ln>
        </p:spPr>
        <p:txBody>
          <a:bodyPr wrap="square" lIns="0" tIns="0" rIns="0" bIns="0">
            <a:spAutoFit/>
          </a:bodyPr>
          <a:lstStyle/>
          <a:p>
            <a:pPr algn="l" eaLnBrk="1" hangingPunct="1"/>
            <a:r>
              <a:rPr lang="fr-FR" altLang="en-US" sz="900" i="1" dirty="0" smtClean="0">
                <a:solidFill>
                  <a:schemeClr val="bg1"/>
                </a:solidFill>
                <a:latin typeface="+mn-lt"/>
              </a:rPr>
              <a:t>La présente page n’est que l’une des sections du profil de l’ICSI. Pour d’autres données intéressantes sur les enfants et les jeunes, consultez  </a:t>
            </a:r>
            <a:r>
              <a:rPr lang="en-US" altLang="en-US" sz="900" b="1" dirty="0" smtClean="0">
                <a:solidFill>
                  <a:schemeClr val="bg1"/>
                </a:solidFill>
                <a:latin typeface="+mn-lt"/>
              </a:rPr>
              <a:t>http://profile.cich.ca/</a:t>
            </a:r>
            <a:endParaRPr lang="en-US" altLang="en-US" sz="900" b="1" dirty="0">
              <a:latin typeface="+mn-lt"/>
            </a:endParaRPr>
          </a:p>
        </p:txBody>
      </p:sp>
      <p:sp>
        <p:nvSpPr>
          <p:cNvPr id="21" name="TextBox 11"/>
          <p:cNvSpPr txBox="1">
            <a:spLocks noChangeArrowheads="1"/>
          </p:cNvSpPr>
          <p:nvPr userDrawn="1"/>
        </p:nvSpPr>
        <p:spPr bwMode="auto">
          <a:xfrm>
            <a:off x="6879926" y="6402233"/>
            <a:ext cx="1982519" cy="123111"/>
          </a:xfrm>
          <a:prstGeom prst="rect">
            <a:avLst/>
          </a:prstGeom>
          <a:noFill/>
          <a:ln w="9525">
            <a:noFill/>
            <a:miter lim="800000"/>
            <a:headEnd/>
            <a:tailEnd/>
          </a:ln>
        </p:spPr>
        <p:txBody>
          <a:bodyPr wrap="square" lIns="0" tIns="0" rIns="0" bIns="0">
            <a:spAutoFit/>
          </a:bodyPr>
          <a:lstStyle/>
          <a:p>
            <a:pPr algn="r" eaLnBrk="1" hangingPunct="1"/>
            <a:r>
              <a:rPr lang="en-US" altLang="en-US" sz="800" dirty="0" smtClean="0">
                <a:solidFill>
                  <a:schemeClr val="bg1"/>
                </a:solidFill>
                <a:latin typeface="+mn-lt"/>
              </a:rPr>
              <a:t>© 2014  </a:t>
            </a:r>
            <a:r>
              <a:rPr lang="fr-FR" altLang="en-US" sz="800" dirty="0" smtClean="0">
                <a:solidFill>
                  <a:schemeClr val="bg1"/>
                </a:solidFill>
                <a:latin typeface="+mn-lt"/>
              </a:rPr>
              <a:t>Institut canadien de la santé infantile</a:t>
            </a:r>
            <a:endParaRPr lang="en-US" altLang="en-US" sz="800" dirty="0">
              <a:solidFill>
                <a:schemeClr val="bg1"/>
              </a:solidFill>
              <a:latin typeface="+mn-lt"/>
            </a:endParaRPr>
          </a:p>
        </p:txBody>
      </p:sp>
      <p:pic>
        <p:nvPicPr>
          <p:cNvPr id="14" name="Picture 1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412683"/>
            <a:ext cx="9144000" cy="831273"/>
          </a:xfrm>
          <a:prstGeom prst="rect">
            <a:avLst/>
          </a:prstGeom>
        </p:spPr>
      </p:pic>
    </p:spTree>
    <p:extLst>
      <p:ext uri="{BB962C8B-B14F-4D97-AF65-F5344CB8AC3E}">
        <p14:creationId xmlns:p14="http://schemas.microsoft.com/office/powerpoint/2010/main" val="758303899"/>
      </p:ext>
    </p:extLst>
  </p:cSld>
  <p:clrMap bg1="lt1" tx1="dk1" bg2="lt2" tx2="dk2" accent1="accent1" accent2="accent2" accent3="accent3" accent4="accent4" accent5="accent5" accent6="accent6" hlink="hlink" folHlink="folHlink"/>
  <p:sldLayoutIdLst>
    <p:sldLayoutId id="2147483729"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descr="C:\Users\Natalie Phillips\Documents\Profile Launch\Genetics Module\JPGS\French jpgs\Genetics_F 4.3.4.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7570" y="1412776"/>
            <a:ext cx="6360774" cy="390652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3_1: A Genetic Prim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467</TotalTime>
  <Words>48</Words>
  <Application>Microsoft Office PowerPoint</Application>
  <PresentationFormat>On-screen Show (4:3)</PresentationFormat>
  <Paragraphs>14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3_1: A Genetic Primer</vt:lpstr>
      <vt:lpstr>PowerPoint Presentation</vt:lpstr>
    </vt:vector>
  </TitlesOfParts>
  <Company>Blackbird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Bert Schopf</dc:creator>
  <cp:lastModifiedBy>Meghan Marcotte</cp:lastModifiedBy>
  <cp:revision>65</cp:revision>
  <dcterms:created xsi:type="dcterms:W3CDTF">2011-12-04T15:52:41Z</dcterms:created>
  <dcterms:modified xsi:type="dcterms:W3CDTF">2014-06-10T17:33:19Z</dcterms:modified>
</cp:coreProperties>
</file>