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4532" autoAdjust="0"/>
  </p:normalViewPr>
  <p:slideViewPr>
    <p:cSldViewPr>
      <p:cViewPr>
        <p:scale>
          <a:sx n="90" d="100"/>
          <a:sy n="90" d="100"/>
        </p:scale>
        <p:origin x="-124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ysticfibrosis.ca/advocacy/newborn-screening/?lang=fr"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fr-FR" sz="1200" b="0" i="0" kern="1200" dirty="0" smtClean="0">
                <a:solidFill>
                  <a:schemeClr val="tx1"/>
                </a:solidFill>
                <a:effectLst/>
                <a:latin typeface="+mn-lt"/>
                <a:ea typeface="+mn-ea"/>
                <a:cs typeface="+mn-cs"/>
              </a:rPr>
              <a:t>Huit provinces/territoires offrent le dépistage de la fibrose kystique auprès des nouveau-nés.</a:t>
            </a:r>
          </a:p>
          <a:p>
            <a:endParaRPr lang="fr-FR" sz="1200" b="0"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 diagnostic hâtif de la fibrose kystique et l’amorce précoce des traitements peuvent réduire les hospitalisations et améliorer la qualité de vie et l’espérance de vie des patients. Lorsque les gens ne font pas l’objet d’un dépistage dès la naissance, ils reçoivent souvent leur diagnostic seulement lorsque se manifestent des symptômes, soit à un moment où il peut être difficile de réparer les dommages déjà causés aux poumons et au système digestif. La recherche a démontré que le fait de diagnostiquer la fibrose kystique dès la naissance favorise la grandeur, le poids, les fonctions nutritionnelles et pulmonaires et les habiletés cognitives.</a:t>
            </a:r>
            <a:r>
              <a:rPr lang="fr-FR" sz="1200" b="0" i="0" kern="1200" baseline="30000" dirty="0" smtClean="0">
                <a:solidFill>
                  <a:schemeClr val="tx1"/>
                </a:solidFill>
                <a:effectLst/>
                <a:latin typeface="+mn-lt"/>
                <a:ea typeface="+mn-ea"/>
                <a:cs typeface="+mn-cs"/>
              </a:rPr>
              <a:t>1,2,3</a:t>
            </a:r>
            <a:endParaRPr lang="fr-FR" sz="1200" b="0" i="0" kern="1200" dirty="0" smtClean="0">
              <a:solidFill>
                <a:schemeClr val="tx1"/>
              </a:solidFill>
              <a:effectLst/>
              <a:latin typeface="+mn-lt"/>
              <a:ea typeface="+mn-ea"/>
              <a:cs typeface="+mn-cs"/>
            </a:endParaRPr>
          </a:p>
          <a:p>
            <a:endParaRPr lang="fr-FR" sz="1200" b="0" i="1" kern="1200" dirty="0" smtClean="0">
              <a:solidFill>
                <a:schemeClr val="tx1"/>
              </a:solidFill>
              <a:effectLst/>
              <a:latin typeface="+mn-lt"/>
              <a:ea typeface="+mn-ea"/>
              <a:cs typeface="+mn-cs"/>
            </a:endParaRPr>
          </a:p>
          <a:p>
            <a:endParaRPr lang="fr-FR" sz="1200" b="0" i="1" kern="1200" dirty="0" smtClean="0">
              <a:solidFill>
                <a:schemeClr val="tx1"/>
              </a:solidFill>
              <a:effectLst/>
              <a:latin typeface="+mn-lt"/>
              <a:ea typeface="+mn-ea"/>
              <a:cs typeface="+mn-cs"/>
            </a:endParaRPr>
          </a:p>
          <a:p>
            <a:r>
              <a:rPr lang="fr-FR" sz="1200" b="1" i="0" kern="1200" dirty="0" smtClean="0">
                <a:solidFill>
                  <a:schemeClr val="tx1"/>
                </a:solidFill>
                <a:effectLst/>
                <a:latin typeface="+mn-lt"/>
                <a:ea typeface="+mn-ea"/>
                <a:cs typeface="+mn-cs"/>
              </a:rPr>
              <a:t>Signification</a:t>
            </a:r>
          </a:p>
          <a:p>
            <a:endParaRPr lang="fr-FR" sz="1200" b="1" i="0" kern="1200" dirty="0" smtClean="0">
              <a:solidFill>
                <a:schemeClr val="tx1"/>
              </a:solidFill>
              <a:effectLst/>
              <a:latin typeface="+mn-lt"/>
              <a:ea typeface="+mn-ea"/>
              <a:cs typeface="+mn-cs"/>
            </a:endParaRPr>
          </a:p>
          <a:p>
            <a:r>
              <a:rPr lang="fr-FR" sz="1200" b="0" i="0" kern="1200" dirty="0" smtClean="0">
                <a:solidFill>
                  <a:schemeClr val="tx1"/>
                </a:solidFill>
                <a:effectLst/>
                <a:latin typeface="+mn-lt"/>
                <a:ea typeface="+mn-ea"/>
                <a:cs typeface="+mn-cs"/>
              </a:rPr>
              <a:t>Le dépistage néonatal de la fibrose kystique soulève plusieurs question d’éthique. Comme ces tests peuvent cerner non seulement les bébés atteints de la maladie, mais aussi ceux qui sont porteurs du gène la causant, certains sont pour et d’autres sont contre l’idée de communiquer cette information aux parents. En effet, lorsque des parents apprennent que leur enfant est porteur de la maladie, ils peuvent être très préoccupés par les implications à long terme d’un tel diagnostic en ce qui concerne la santé de leur enfant ainsi que la leur. Tout cela peut être très stressant.</a:t>
            </a:r>
          </a:p>
          <a:p>
            <a:endParaRPr lang="fr-FR" sz="1200" b="0" i="0" kern="1200" dirty="0" smtClean="0">
              <a:solidFill>
                <a:schemeClr val="tx1"/>
              </a:solidFill>
              <a:effectLst/>
              <a:latin typeface="+mn-lt"/>
              <a:ea typeface="+mn-ea"/>
              <a:cs typeface="+mn-cs"/>
            </a:endParaRPr>
          </a:p>
          <a:p>
            <a:endParaRPr lang="fr-FR" sz="1200" b="0" i="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fr-FR" sz="1200" b="0" i="1" kern="1200" baseline="30000" dirty="0" smtClean="0">
                <a:solidFill>
                  <a:schemeClr val="tx1"/>
                </a:solidFill>
                <a:effectLst/>
                <a:latin typeface="+mn-lt"/>
                <a:ea typeface="+mn-ea"/>
                <a:cs typeface="+mn-cs"/>
              </a:rPr>
              <a:t>1</a:t>
            </a:r>
            <a:r>
              <a:rPr lang="fr-FR" sz="1200" b="0" i="1" kern="1200" dirty="0" smtClean="0">
                <a:solidFill>
                  <a:schemeClr val="tx1"/>
                </a:solidFill>
                <a:effectLst/>
                <a:latin typeface="+mn-lt"/>
                <a:ea typeface="+mn-ea"/>
                <a:cs typeface="+mn-cs"/>
              </a:rPr>
              <a:t>Dépistage néonatal de la fibrose kystique, Fibrose kystique Canada, </a:t>
            </a:r>
            <a:r>
              <a:rPr lang="fr-FR" sz="1200" b="0" i="1" u="sng" kern="1200" dirty="0" smtClean="0">
                <a:solidFill>
                  <a:schemeClr val="tx1"/>
                </a:solidFill>
                <a:effectLst/>
                <a:latin typeface="+mn-lt"/>
                <a:ea typeface="+mn-ea"/>
                <a:cs typeface="+mn-cs"/>
                <a:hlinkClick r:id="rId3"/>
              </a:rPr>
              <a:t>http://www.cysticfibrosis.ca/advocacy/newborn-screening/?lang=fr</a:t>
            </a:r>
            <a:r>
              <a:rPr lang="fr-FR" sz="1200" b="0" i="1" kern="1200" dirty="0" smtClean="0">
                <a:solidFill>
                  <a:schemeClr val="tx1"/>
                </a:solidFill>
                <a:effectLst/>
                <a:latin typeface="+mn-lt"/>
                <a:ea typeface="+mn-ea"/>
                <a:cs typeface="+mn-cs"/>
              </a:rPr>
              <a:t/>
            </a:r>
            <a:br>
              <a:rPr lang="fr-FR" sz="1200" b="0" i="1"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2</a:t>
            </a:r>
            <a:r>
              <a:rPr lang="fr-FR" sz="1200" b="0" i="1" kern="1200" dirty="0" smtClean="0">
                <a:solidFill>
                  <a:schemeClr val="tx1"/>
                </a:solidFill>
                <a:effectLst/>
                <a:latin typeface="+mn-lt"/>
                <a:ea typeface="+mn-ea"/>
                <a:cs typeface="+mn-cs"/>
              </a:rPr>
              <a:t>Farrell, P.M., </a:t>
            </a:r>
            <a:r>
              <a:rPr lang="fr-FR" sz="1200" b="0" i="1" kern="1200" dirty="0" err="1" smtClean="0">
                <a:solidFill>
                  <a:schemeClr val="tx1"/>
                </a:solidFill>
                <a:effectLst/>
                <a:latin typeface="+mn-lt"/>
                <a:ea typeface="+mn-ea"/>
                <a:cs typeface="+mn-cs"/>
              </a:rPr>
              <a:t>Kosorok</a:t>
            </a:r>
            <a:r>
              <a:rPr lang="fr-FR" sz="1200" b="0" i="1" kern="1200" dirty="0" smtClean="0">
                <a:solidFill>
                  <a:schemeClr val="tx1"/>
                </a:solidFill>
                <a:effectLst/>
                <a:latin typeface="+mn-lt"/>
                <a:ea typeface="+mn-ea"/>
                <a:cs typeface="+mn-cs"/>
              </a:rPr>
              <a:t>, M.R., Rock, M.J., </a:t>
            </a:r>
            <a:r>
              <a:rPr lang="fr-FR" sz="1200" b="0" i="1" kern="1200" dirty="0" err="1" smtClean="0">
                <a:solidFill>
                  <a:schemeClr val="tx1"/>
                </a:solidFill>
                <a:effectLst/>
                <a:latin typeface="+mn-lt"/>
                <a:ea typeface="+mn-ea"/>
                <a:cs typeface="+mn-cs"/>
              </a:rPr>
              <a:t>Laxova</a:t>
            </a:r>
            <a:r>
              <a:rPr lang="fr-FR" sz="1200" b="0" i="1" kern="1200" dirty="0" smtClean="0">
                <a:solidFill>
                  <a:schemeClr val="tx1"/>
                </a:solidFill>
                <a:effectLst/>
                <a:latin typeface="+mn-lt"/>
                <a:ea typeface="+mn-ea"/>
                <a:cs typeface="+mn-cs"/>
              </a:rPr>
              <a:t>, A., </a:t>
            </a:r>
            <a:r>
              <a:rPr lang="fr-FR" sz="1200" b="0" i="1" kern="1200" dirty="0" err="1" smtClean="0">
                <a:solidFill>
                  <a:schemeClr val="tx1"/>
                </a:solidFill>
                <a:effectLst/>
                <a:latin typeface="+mn-lt"/>
                <a:ea typeface="+mn-ea"/>
                <a:cs typeface="+mn-cs"/>
              </a:rPr>
              <a:t>Zeng</a:t>
            </a:r>
            <a:r>
              <a:rPr lang="fr-FR" sz="1200" b="0" i="1" kern="1200" dirty="0" smtClean="0">
                <a:solidFill>
                  <a:schemeClr val="tx1"/>
                </a:solidFill>
                <a:effectLst/>
                <a:latin typeface="+mn-lt"/>
                <a:ea typeface="+mn-ea"/>
                <a:cs typeface="+mn-cs"/>
              </a:rPr>
              <a:t>, L., Lai, H.C., Hoffman, G. et coll., </a:t>
            </a:r>
            <a:r>
              <a:rPr lang="fr-FR" sz="1200" b="0" i="1" kern="1200" dirty="0" err="1" smtClean="0">
                <a:solidFill>
                  <a:schemeClr val="tx1"/>
                </a:solidFill>
                <a:effectLst/>
                <a:latin typeface="+mn-lt"/>
                <a:ea typeface="+mn-ea"/>
                <a:cs typeface="+mn-cs"/>
              </a:rPr>
              <a:t>Early</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diagnosis</a:t>
            </a:r>
            <a:r>
              <a:rPr lang="fr-FR" sz="1200" b="0" i="1" kern="1200" dirty="0" smtClean="0">
                <a:solidFill>
                  <a:schemeClr val="tx1"/>
                </a:solidFill>
                <a:effectLst/>
                <a:latin typeface="+mn-lt"/>
                <a:ea typeface="+mn-ea"/>
                <a:cs typeface="+mn-cs"/>
              </a:rPr>
              <a:t> of </a:t>
            </a:r>
            <a:r>
              <a:rPr lang="fr-FR" sz="1200" b="0" i="1" kern="1200" dirty="0" err="1" smtClean="0">
                <a:solidFill>
                  <a:schemeClr val="tx1"/>
                </a:solidFill>
                <a:effectLst/>
                <a:latin typeface="+mn-lt"/>
                <a:ea typeface="+mn-ea"/>
                <a:cs typeface="+mn-cs"/>
              </a:rPr>
              <a:t>cystic</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fibrosis</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through</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neonatal</a:t>
            </a:r>
            <a:r>
              <a:rPr lang="fr-FR" sz="1200" b="0" i="1" kern="1200" dirty="0" smtClean="0">
                <a:solidFill>
                  <a:schemeClr val="tx1"/>
                </a:solidFill>
                <a:effectLst/>
                <a:latin typeface="+mn-lt"/>
                <a:ea typeface="+mn-ea"/>
                <a:cs typeface="+mn-cs"/>
              </a:rPr>
              <a:t> screening </a:t>
            </a:r>
            <a:r>
              <a:rPr lang="fr-FR" sz="1200" b="0" i="1" kern="1200" dirty="0" err="1" smtClean="0">
                <a:solidFill>
                  <a:schemeClr val="tx1"/>
                </a:solidFill>
                <a:effectLst/>
                <a:latin typeface="+mn-lt"/>
                <a:ea typeface="+mn-ea"/>
                <a:cs typeface="+mn-cs"/>
              </a:rPr>
              <a:t>prevents</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severe</a:t>
            </a:r>
            <a:r>
              <a:rPr lang="fr-FR" sz="1200" b="0" i="1" kern="1200" dirty="0" smtClean="0">
                <a:solidFill>
                  <a:schemeClr val="tx1"/>
                </a:solidFill>
                <a:effectLst/>
                <a:latin typeface="+mn-lt"/>
                <a:ea typeface="+mn-ea"/>
                <a:cs typeface="+mn-cs"/>
              </a:rPr>
              <a:t> malnutrition and </a:t>
            </a:r>
            <a:r>
              <a:rPr lang="fr-FR" sz="1200" b="0" i="1" kern="1200" dirty="0" err="1" smtClean="0">
                <a:solidFill>
                  <a:schemeClr val="tx1"/>
                </a:solidFill>
                <a:effectLst/>
                <a:latin typeface="+mn-lt"/>
                <a:ea typeface="+mn-ea"/>
                <a:cs typeface="+mn-cs"/>
              </a:rPr>
              <a:t>improves</a:t>
            </a:r>
            <a:r>
              <a:rPr lang="fr-FR" sz="1200" b="0" i="1" kern="1200" dirty="0" smtClean="0">
                <a:solidFill>
                  <a:schemeClr val="tx1"/>
                </a:solidFill>
                <a:effectLst/>
                <a:latin typeface="+mn-lt"/>
                <a:ea typeface="+mn-ea"/>
                <a:cs typeface="+mn-cs"/>
              </a:rPr>
              <a:t> long-</a:t>
            </a:r>
            <a:r>
              <a:rPr lang="fr-FR" sz="1200" b="0" i="1" kern="1200" dirty="0" err="1" smtClean="0">
                <a:solidFill>
                  <a:schemeClr val="tx1"/>
                </a:solidFill>
                <a:effectLst/>
                <a:latin typeface="+mn-lt"/>
                <a:ea typeface="+mn-ea"/>
                <a:cs typeface="+mn-cs"/>
              </a:rPr>
              <a:t>term</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growth</a:t>
            </a:r>
            <a:r>
              <a:rPr lang="fr-FR" sz="1200" b="0" i="1" kern="1200" dirty="0" smtClean="0">
                <a:solidFill>
                  <a:schemeClr val="tx1"/>
                </a:solidFill>
                <a:effectLst/>
                <a:latin typeface="+mn-lt"/>
                <a:ea typeface="+mn-ea"/>
                <a:cs typeface="+mn-cs"/>
              </a:rPr>
              <a:t>, Wisconsin </a:t>
            </a:r>
            <a:r>
              <a:rPr lang="fr-FR" sz="1200" b="0" i="1" kern="1200" dirty="0" err="1" smtClean="0">
                <a:solidFill>
                  <a:schemeClr val="tx1"/>
                </a:solidFill>
                <a:effectLst/>
                <a:latin typeface="+mn-lt"/>
                <a:ea typeface="+mn-ea"/>
                <a:cs typeface="+mn-cs"/>
              </a:rPr>
              <a:t>Cystic</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Fibrosis</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Neonatal</a:t>
            </a:r>
            <a:r>
              <a:rPr lang="fr-FR" sz="1200" b="0" i="1" kern="1200" dirty="0" smtClean="0">
                <a:solidFill>
                  <a:schemeClr val="tx1"/>
                </a:solidFill>
                <a:effectLst/>
                <a:latin typeface="+mn-lt"/>
                <a:ea typeface="+mn-ea"/>
                <a:cs typeface="+mn-cs"/>
              </a:rPr>
              <a:t> Screening </a:t>
            </a:r>
            <a:r>
              <a:rPr lang="fr-FR" sz="1200" b="0" i="1" kern="1200" dirty="0" err="1" smtClean="0">
                <a:solidFill>
                  <a:schemeClr val="tx1"/>
                </a:solidFill>
                <a:effectLst/>
                <a:latin typeface="+mn-lt"/>
                <a:ea typeface="+mn-ea"/>
                <a:cs typeface="+mn-cs"/>
              </a:rPr>
              <a:t>Study</a:t>
            </a:r>
            <a:r>
              <a:rPr lang="fr-FR" sz="1200" b="0" i="1" kern="1200" dirty="0" smtClean="0">
                <a:solidFill>
                  <a:schemeClr val="tx1"/>
                </a:solidFill>
                <a:effectLst/>
                <a:latin typeface="+mn-lt"/>
                <a:ea typeface="+mn-ea"/>
                <a:cs typeface="+mn-cs"/>
              </a:rPr>
              <a:t> Group, </a:t>
            </a:r>
            <a:r>
              <a:rPr lang="fr-FR" sz="1200" b="0" i="1" kern="1200" dirty="0" err="1" smtClean="0">
                <a:solidFill>
                  <a:schemeClr val="tx1"/>
                </a:solidFill>
                <a:effectLst/>
                <a:latin typeface="+mn-lt"/>
                <a:ea typeface="+mn-ea"/>
                <a:cs typeface="+mn-cs"/>
              </a:rPr>
              <a:t>Pediatrics</a:t>
            </a:r>
            <a:r>
              <a:rPr lang="fr-FR" sz="1200" b="0" i="1" kern="1200" dirty="0" smtClean="0">
                <a:solidFill>
                  <a:schemeClr val="tx1"/>
                </a:solidFill>
                <a:effectLst/>
                <a:latin typeface="+mn-lt"/>
                <a:ea typeface="+mn-ea"/>
                <a:cs typeface="+mn-cs"/>
              </a:rPr>
              <a:t>, 2001; 107(1):1–13</a:t>
            </a:r>
            <a:br>
              <a:rPr lang="fr-FR" sz="1200" b="0" i="1" kern="1200" dirty="0" smtClean="0">
                <a:solidFill>
                  <a:schemeClr val="tx1"/>
                </a:solidFill>
                <a:effectLst/>
                <a:latin typeface="+mn-lt"/>
                <a:ea typeface="+mn-ea"/>
                <a:cs typeface="+mn-cs"/>
              </a:rPr>
            </a:br>
            <a:r>
              <a:rPr lang="fr-FR" sz="1200" b="0" i="1" kern="1200" baseline="30000" dirty="0" smtClean="0">
                <a:solidFill>
                  <a:schemeClr val="tx1"/>
                </a:solidFill>
                <a:effectLst/>
                <a:latin typeface="+mn-lt"/>
                <a:ea typeface="+mn-ea"/>
                <a:cs typeface="+mn-cs"/>
              </a:rPr>
              <a:t>3</a:t>
            </a:r>
            <a:r>
              <a:rPr lang="fr-FR" sz="1200" b="0" i="1" kern="1200" dirty="0" smtClean="0">
                <a:solidFill>
                  <a:schemeClr val="tx1"/>
                </a:solidFill>
                <a:effectLst/>
                <a:latin typeface="+mn-lt"/>
                <a:ea typeface="+mn-ea"/>
                <a:cs typeface="+mn-cs"/>
              </a:rPr>
              <a:t>Southern, K.W., </a:t>
            </a:r>
            <a:r>
              <a:rPr lang="fr-FR" sz="1200" b="0" i="1" kern="1200" dirty="0" err="1" smtClean="0">
                <a:solidFill>
                  <a:schemeClr val="tx1"/>
                </a:solidFill>
                <a:effectLst/>
                <a:latin typeface="+mn-lt"/>
                <a:ea typeface="+mn-ea"/>
                <a:cs typeface="+mn-cs"/>
              </a:rPr>
              <a:t>Merelle</a:t>
            </a:r>
            <a:r>
              <a:rPr lang="fr-FR" sz="1200" b="0" i="1" kern="1200" dirty="0" smtClean="0">
                <a:solidFill>
                  <a:schemeClr val="tx1"/>
                </a:solidFill>
                <a:effectLst/>
                <a:latin typeface="+mn-lt"/>
                <a:ea typeface="+mn-ea"/>
                <a:cs typeface="+mn-cs"/>
              </a:rPr>
              <a:t>, M.M., </a:t>
            </a:r>
            <a:r>
              <a:rPr lang="fr-FR" sz="1200" b="0" i="1" kern="1200" dirty="0" err="1" smtClean="0">
                <a:solidFill>
                  <a:schemeClr val="tx1"/>
                </a:solidFill>
                <a:effectLst/>
                <a:latin typeface="+mn-lt"/>
                <a:ea typeface="+mn-ea"/>
                <a:cs typeface="+mn-cs"/>
              </a:rPr>
              <a:t>Dankert-Roelse</a:t>
            </a:r>
            <a:r>
              <a:rPr lang="fr-FR" sz="1200" b="0" i="1" kern="1200" dirty="0" smtClean="0">
                <a:solidFill>
                  <a:schemeClr val="tx1"/>
                </a:solidFill>
                <a:effectLst/>
                <a:latin typeface="+mn-lt"/>
                <a:ea typeface="+mn-ea"/>
                <a:cs typeface="+mn-cs"/>
              </a:rPr>
              <a:t>, J.E., </a:t>
            </a:r>
            <a:r>
              <a:rPr lang="fr-FR" sz="1200" b="0" i="1" kern="1200" dirty="0" err="1" smtClean="0">
                <a:solidFill>
                  <a:schemeClr val="tx1"/>
                </a:solidFill>
                <a:effectLst/>
                <a:latin typeface="+mn-lt"/>
                <a:ea typeface="+mn-ea"/>
                <a:cs typeface="+mn-cs"/>
              </a:rPr>
              <a:t>Nagelkerke</a:t>
            </a:r>
            <a:r>
              <a:rPr lang="fr-FR" sz="1200" b="0" i="1" kern="1200" dirty="0" smtClean="0">
                <a:solidFill>
                  <a:schemeClr val="tx1"/>
                </a:solidFill>
                <a:effectLst/>
                <a:latin typeface="+mn-lt"/>
                <a:ea typeface="+mn-ea"/>
                <a:cs typeface="+mn-cs"/>
              </a:rPr>
              <a:t>, A.F., Newborn screening for </a:t>
            </a:r>
            <a:r>
              <a:rPr lang="fr-FR" sz="1200" b="0" i="1" kern="1200" dirty="0" err="1" smtClean="0">
                <a:solidFill>
                  <a:schemeClr val="tx1"/>
                </a:solidFill>
                <a:effectLst/>
                <a:latin typeface="+mn-lt"/>
                <a:ea typeface="+mn-ea"/>
                <a:cs typeface="+mn-cs"/>
              </a:rPr>
              <a:t>cystic</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fibrosis</a:t>
            </a:r>
            <a:r>
              <a:rPr lang="fr-FR" sz="1200" b="0" i="1" kern="1200" dirty="0" smtClean="0">
                <a:solidFill>
                  <a:schemeClr val="tx1"/>
                </a:solidFill>
                <a:effectLst/>
                <a:latin typeface="+mn-lt"/>
                <a:ea typeface="+mn-ea"/>
                <a:cs typeface="+mn-cs"/>
              </a:rPr>
              <a:t>, Cochrane </a:t>
            </a:r>
            <a:r>
              <a:rPr lang="fr-FR" sz="1200" b="0" i="1" kern="1200" dirty="0" err="1" smtClean="0">
                <a:solidFill>
                  <a:schemeClr val="tx1"/>
                </a:solidFill>
                <a:effectLst/>
                <a:latin typeface="+mn-lt"/>
                <a:ea typeface="+mn-ea"/>
                <a:cs typeface="+mn-cs"/>
              </a:rPr>
              <a:t>Database</a:t>
            </a:r>
            <a:r>
              <a:rPr lang="fr-FR" sz="1200" b="0" i="1" kern="1200" dirty="0" smtClean="0">
                <a:solidFill>
                  <a:schemeClr val="tx1"/>
                </a:solidFill>
                <a:effectLst/>
                <a:latin typeface="+mn-lt"/>
                <a:ea typeface="+mn-ea"/>
                <a:cs typeface="+mn-cs"/>
              </a:rPr>
              <a:t> of </a:t>
            </a:r>
            <a:r>
              <a:rPr lang="fr-FR" sz="1200" b="0" i="1" kern="1200" dirty="0" err="1" smtClean="0">
                <a:solidFill>
                  <a:schemeClr val="tx1"/>
                </a:solidFill>
                <a:effectLst/>
                <a:latin typeface="+mn-lt"/>
                <a:ea typeface="+mn-ea"/>
                <a:cs typeface="+mn-cs"/>
              </a:rPr>
              <a:t>Systematic</a:t>
            </a:r>
            <a:r>
              <a:rPr lang="fr-FR" sz="1200" b="0" i="1" kern="1200" dirty="0" smtClean="0">
                <a:solidFill>
                  <a:schemeClr val="tx1"/>
                </a:solidFill>
                <a:effectLst/>
                <a:latin typeface="+mn-lt"/>
                <a:ea typeface="+mn-ea"/>
                <a:cs typeface="+mn-cs"/>
              </a:rPr>
              <a:t> </a:t>
            </a:r>
            <a:r>
              <a:rPr lang="fr-FR" sz="1200" b="0" i="1" kern="1200" dirty="0" err="1" smtClean="0">
                <a:solidFill>
                  <a:schemeClr val="tx1"/>
                </a:solidFill>
                <a:effectLst/>
                <a:latin typeface="+mn-lt"/>
                <a:ea typeface="+mn-ea"/>
                <a:cs typeface="+mn-cs"/>
              </a:rPr>
              <a:t>Reviews</a:t>
            </a:r>
            <a:r>
              <a:rPr lang="fr-FR" sz="1200" b="0" i="1" kern="1200" dirty="0" smtClean="0">
                <a:solidFill>
                  <a:schemeClr val="tx1"/>
                </a:solidFill>
                <a:effectLst/>
                <a:latin typeface="+mn-lt"/>
                <a:ea typeface="+mn-ea"/>
                <a:cs typeface="+mn-cs"/>
              </a:rPr>
              <a:t>, 2009; (1):CD001402</a:t>
            </a:r>
          </a:p>
          <a:p>
            <a:endParaRPr lang="fr-FR" sz="1200" b="0" i="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2079269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592133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extBox 7"/>
          <p:cNvSpPr txBox="1">
            <a:spLocks noChangeArrowheads="1"/>
          </p:cNvSpPr>
          <p:nvPr/>
        </p:nvSpPr>
        <p:spPr bwMode="auto">
          <a:xfrm>
            <a:off x="1116013" y="404813"/>
            <a:ext cx="7777162" cy="430887"/>
          </a:xfrm>
          <a:prstGeom prst="rect">
            <a:avLst/>
          </a:prstGeom>
          <a:noFill/>
          <a:ln w="9525">
            <a:noFill/>
            <a:miter lim="800000"/>
            <a:headEnd/>
            <a:tailEnd/>
          </a:ln>
        </p:spPr>
        <p:txBody>
          <a:bodyPr wrap="square">
            <a:spAutoFit/>
          </a:bodyPr>
          <a:lstStyle/>
          <a:p>
            <a:pPr eaLnBrk="1" hangingPunct="1"/>
            <a:r>
              <a:rPr lang="fr-FR" altLang="en-US" sz="2200" b="1" dirty="0" smtClean="0"/>
              <a:t>La santé des enfants du Canada : Un profil de l’ICSI</a:t>
            </a:r>
            <a:endParaRPr lang="fr-FR" altLang="en-US" sz="2200" b="1" dirty="0"/>
          </a:p>
        </p:txBody>
      </p:sp>
      <p:sp>
        <p:nvSpPr>
          <p:cNvPr id="1030" name="TextBox 9"/>
          <p:cNvSpPr txBox="1">
            <a:spLocks noChangeArrowheads="1"/>
          </p:cNvSpPr>
          <p:nvPr/>
        </p:nvSpPr>
        <p:spPr bwMode="auto">
          <a:xfrm>
            <a:off x="631830" y="6309320"/>
            <a:ext cx="5884858" cy="246221"/>
          </a:xfrm>
          <a:prstGeom prst="rect">
            <a:avLst/>
          </a:prstGeom>
          <a:noFill/>
          <a:ln w="9525">
            <a:noFill/>
            <a:miter lim="800000"/>
            <a:headEnd/>
            <a:tailEnd/>
          </a:ln>
        </p:spPr>
        <p:txBody>
          <a:bodyPr wrap="square" lIns="36000" tIns="0" rIns="36000" bIns="0">
            <a:spAutoFit/>
          </a:bodyPr>
          <a:lstStyle/>
          <a:p>
            <a:pPr eaLnBrk="1" hangingPunct="1"/>
            <a:r>
              <a:rPr lang="fr-FR" altLang="en-US" sz="1600" b="1" dirty="0" smtClean="0">
                <a:solidFill>
                  <a:schemeClr val="bg1"/>
                </a:solidFill>
                <a:latin typeface="Calibri" panose="020F0502020204030204" pitchFamily="34" charset="0"/>
              </a:rPr>
              <a:t>La santé des enfants du Canada : Un profil de l’ICSI</a:t>
            </a:r>
            <a:endParaRPr lang="en-US" altLang="en-US" sz="1600" b="1" dirty="0">
              <a:solidFill>
                <a:schemeClr val="bg1"/>
              </a:solidFill>
              <a:latin typeface="Calibri" panose="020F0502020204030204" pitchFamily="34" charset="0"/>
            </a:endParaRPr>
          </a:p>
        </p:txBody>
      </p:sp>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38"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eaLnBrk="1" hangingPunct="1"/>
            <a:r>
              <a:rPr lang="en-US" altLang="en-US" sz="1200" b="1" kern="1200" dirty="0" smtClean="0">
                <a:solidFill>
                  <a:schemeClr val="bg1"/>
                </a:solidFill>
                <a:latin typeface="+mn-lt"/>
                <a:ea typeface="+mn-ea"/>
                <a:cs typeface="Arial" panose="020B0604020202020204" pitchFamily="34" charset="0"/>
              </a:rPr>
              <a:t>Section 4 : Dépistage</a:t>
            </a:r>
            <a:r>
              <a:rPr lang="en-US" altLang="en-US" sz="1200" b="1" kern="1200" baseline="0" dirty="0" smtClean="0">
                <a:solidFill>
                  <a:schemeClr val="bg1"/>
                </a:solidFill>
                <a:latin typeface="+mn-lt"/>
                <a:ea typeface="+mn-ea"/>
                <a:cs typeface="Arial" panose="020B0604020202020204" pitchFamily="34" charset="0"/>
              </a:rPr>
              <a:t> et tests g</a:t>
            </a:r>
            <a:r>
              <a:rPr lang="en-US" altLang="en-US" sz="1200" b="1" kern="1200" dirty="0" smtClean="0">
                <a:solidFill>
                  <a:schemeClr val="bg1"/>
                </a:solidFill>
                <a:latin typeface="+mn-lt"/>
                <a:ea typeface="+mn-ea"/>
                <a:cs typeface="Arial" panose="020B0604020202020204" pitchFamily="34" charset="0"/>
              </a:rPr>
              <a:t>énétiques</a:t>
            </a:r>
            <a:endParaRPr lang="en-US" altLang="en-US" sz="1200" kern="1200" dirty="0">
              <a:solidFill>
                <a:schemeClr val="bg1"/>
              </a:solidFill>
              <a:latin typeface="+mn-lt"/>
              <a:ea typeface="+mn-ea"/>
              <a:cs typeface="Arial" panose="020B0604020202020204" pitchFamily="34" charset="0"/>
            </a:endParaRPr>
          </a:p>
        </p:txBody>
      </p:sp>
      <p:cxnSp>
        <p:nvCxnSpPr>
          <p:cNvPr id="17" name="Straight Connector 16"/>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userDrawn="1"/>
        </p:nvSpPr>
        <p:spPr>
          <a:xfrm>
            <a:off x="1259632" y="888975"/>
            <a:ext cx="2376264" cy="307777"/>
          </a:xfrm>
          <a:prstGeom prst="rect">
            <a:avLst/>
          </a:prstGeom>
        </p:spPr>
        <p:txBody>
          <a:bodyPr wrap="square" lIns="0" rIns="0">
            <a:spAutoFit/>
          </a:bodyPr>
          <a:lstStyle/>
          <a:p>
            <a:pPr fontAlgn="base">
              <a:spcBef>
                <a:spcPts val="400"/>
              </a:spcBef>
              <a:spcAft>
                <a:spcPct val="0"/>
              </a:spcAft>
            </a:pPr>
            <a:r>
              <a:rPr lang="en-US" sz="1400" dirty="0" smtClean="0">
                <a:solidFill>
                  <a:prstClr val="black"/>
                </a:solidFill>
                <a:latin typeface="Calibri" pitchFamily="34" charset="0"/>
              </a:rPr>
              <a:t>Génétique et santé pédiatrique</a:t>
            </a:r>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76571"/>
            <a:ext cx="288230" cy="320781"/>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sp>
        <p:nvSpPr>
          <p:cNvPr id="20" name="TextBox 12"/>
          <p:cNvSpPr txBox="1">
            <a:spLocks noChangeArrowheads="1"/>
          </p:cNvSpPr>
          <p:nvPr userDrawn="1"/>
        </p:nvSpPr>
        <p:spPr bwMode="auto">
          <a:xfrm>
            <a:off x="683568" y="6602869"/>
            <a:ext cx="8512170" cy="138499"/>
          </a:xfrm>
          <a:prstGeom prst="rect">
            <a:avLst/>
          </a:prstGeom>
          <a:noFill/>
          <a:ln w="9525">
            <a:noFill/>
            <a:miter lim="800000"/>
            <a:headEnd/>
            <a:tailEnd/>
          </a:ln>
        </p:spPr>
        <p:txBody>
          <a:bodyPr wrap="square" lIns="0" tIns="0" rIns="0" bIns="0">
            <a:spAutoFit/>
          </a:bodyPr>
          <a:lstStyle/>
          <a:p>
            <a:pPr algn="l" eaLnBrk="1" hangingPunct="1"/>
            <a:r>
              <a:rPr lang="fr-FR" altLang="en-US" sz="900" i="1" dirty="0" smtClean="0">
                <a:solidFill>
                  <a:schemeClr val="bg1"/>
                </a:solidFill>
                <a:latin typeface="+mn-lt"/>
              </a:rPr>
              <a:t>La présente page n’est que l’une des sections du profil de l’ICSI. Pour d’autres données intéressantes sur les enfants et les jeunes, consultez  </a:t>
            </a:r>
            <a:r>
              <a:rPr lang="en-US" altLang="en-US" sz="900" b="1" dirty="0" smtClean="0">
                <a:solidFill>
                  <a:schemeClr val="bg1"/>
                </a:solidFill>
                <a:latin typeface="+mn-lt"/>
              </a:rPr>
              <a:t>http://profile.cich.ca/</a:t>
            </a:r>
            <a:endParaRPr lang="en-US" altLang="en-US" sz="900" b="1" dirty="0">
              <a:latin typeface="+mn-lt"/>
            </a:endParaRPr>
          </a:p>
        </p:txBody>
      </p:sp>
      <p:sp>
        <p:nvSpPr>
          <p:cNvPr id="21" name="TextBox 11"/>
          <p:cNvSpPr txBox="1">
            <a:spLocks noChangeArrowheads="1"/>
          </p:cNvSpPr>
          <p:nvPr userDrawn="1"/>
        </p:nvSpPr>
        <p:spPr bwMode="auto">
          <a:xfrm>
            <a:off x="6879926" y="6402233"/>
            <a:ext cx="1982519" cy="123111"/>
          </a:xfrm>
          <a:prstGeom prst="rect">
            <a:avLst/>
          </a:prstGeom>
          <a:noFill/>
          <a:ln w="9525">
            <a:noFill/>
            <a:miter lim="800000"/>
            <a:headEnd/>
            <a:tailEnd/>
          </a:ln>
        </p:spPr>
        <p:txBody>
          <a:bodyPr wrap="square" lIns="0" tIns="0" rIns="0" bIns="0">
            <a:spAutoFit/>
          </a:bodyPr>
          <a:lstStyle/>
          <a:p>
            <a:pPr algn="r" eaLnBrk="1" hangingPunct="1"/>
            <a:r>
              <a:rPr lang="en-US" altLang="en-US" sz="800" dirty="0" smtClean="0">
                <a:solidFill>
                  <a:schemeClr val="bg1"/>
                </a:solidFill>
                <a:latin typeface="+mn-lt"/>
              </a:rPr>
              <a:t>© 2014  </a:t>
            </a:r>
            <a:r>
              <a:rPr lang="fr-FR" altLang="en-US" sz="800" dirty="0" smtClean="0">
                <a:solidFill>
                  <a:schemeClr val="bg1"/>
                </a:solidFill>
                <a:latin typeface="+mn-lt"/>
              </a:rPr>
              <a:t>Institut canadien de la santé infantile</a:t>
            </a:r>
            <a:endParaRPr lang="en-US" altLang="en-US" sz="800" dirty="0">
              <a:solidFill>
                <a:schemeClr val="bg1"/>
              </a:solidFill>
              <a:latin typeface="+mn-lt"/>
            </a:endParaRPr>
          </a:p>
        </p:txBody>
      </p:sp>
      <p:pic>
        <p:nvPicPr>
          <p:cNvPr id="14" name="Picture 1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758303899"/>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raredisorders.ca/documents/CanadaJune21.pdf" TargetMode="Externa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1833358"/>
            <a:ext cx="4320480" cy="3539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1"/>
          <p:cNvSpPr txBox="1">
            <a:spLocks noChangeArrowheads="1"/>
          </p:cNvSpPr>
          <p:nvPr/>
        </p:nvSpPr>
        <p:spPr bwMode="auto">
          <a:xfrm>
            <a:off x="1115616" y="1361072"/>
            <a:ext cx="67945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37930138" indent="-37474525" defTabSz="912813"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1413" indent="-228600" defTabSz="912813"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598613" indent="-228600" defTabSz="912813"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5813" indent="-228600" defTabSz="912813"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30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02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74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4613" indent="-228600" defTabSz="912813"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gn="ctr" eaLnBrk="1" hangingPunct="1">
              <a:spcBef>
                <a:spcPct val="0"/>
              </a:spcBef>
              <a:buFontTx/>
              <a:buNone/>
            </a:pPr>
            <a:r>
              <a:rPr lang="fr-CA" altLang="en-US" sz="1400" b="1" dirty="0" smtClean="0">
                <a:latin typeface="Helvetica" pitchFamily="34" charset="0"/>
                <a:cs typeface="Helvetica" pitchFamily="34" charset="0"/>
              </a:rPr>
              <a:t>Fig. </a:t>
            </a:r>
            <a:r>
              <a:rPr lang="fr-CA" altLang="en-US" sz="1400" b="1" dirty="0" smtClean="0">
                <a:latin typeface="Helvetica" pitchFamily="34" charset="0"/>
                <a:cs typeface="Helvetica" pitchFamily="34" charset="0"/>
              </a:rPr>
              <a:t>4.3.14 Dépistage néonatal de maladies génétiques particulières – la fibrose kystique, disponibilité des tests</a:t>
            </a:r>
            <a:endParaRPr lang="fr-CA" altLang="en-US" sz="1400" b="1" dirty="0">
              <a:latin typeface="Helvetica" pitchFamily="34" charset="0"/>
              <a:cs typeface="Helvetica" pitchFamily="34" charset="0"/>
            </a:endParaRPr>
          </a:p>
        </p:txBody>
      </p:sp>
      <p:sp>
        <p:nvSpPr>
          <p:cNvPr id="2" name="TextBox 1"/>
          <p:cNvSpPr txBox="1"/>
          <p:nvPr/>
        </p:nvSpPr>
        <p:spPr>
          <a:xfrm>
            <a:off x="5364088" y="1884292"/>
            <a:ext cx="1440160" cy="1112660"/>
          </a:xfrm>
          <a:prstGeom prst="rect">
            <a:avLst/>
          </a:prstGeom>
          <a:solidFill>
            <a:schemeClr val="bg1"/>
          </a:solidFill>
        </p:spPr>
        <p:txBody>
          <a:bodyPr wrap="square" rtlCol="0">
            <a:spAutoFit/>
          </a:bodyPr>
          <a:lstStyle/>
          <a:p>
            <a:endParaRPr lang="en-CA"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9916" y="1988840"/>
            <a:ext cx="1790469" cy="1440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4149080"/>
            <a:ext cx="2200275" cy="95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5496" y="5094358"/>
            <a:ext cx="4896544" cy="353943"/>
          </a:xfrm>
          <a:prstGeom prst="rect">
            <a:avLst/>
          </a:prstGeom>
          <a:noFill/>
        </p:spPr>
        <p:txBody>
          <a:bodyPr wrap="square" rtlCol="0">
            <a:spAutoFit/>
          </a:bodyPr>
          <a:lstStyle/>
          <a:p>
            <a:r>
              <a:rPr lang="fr-FR" sz="850" i="1" dirty="0"/>
              <a:t>Source: Newborn Screening in Canada Status Report, mise à jour du 21 juin 2013, Organisation canadienne pour les </a:t>
            </a:r>
            <a:r>
              <a:rPr lang="fr-FR" sz="850" i="1" dirty="0" smtClean="0"/>
              <a:t>maladies rares;</a:t>
            </a:r>
            <a:r>
              <a:rPr lang="fr-FR" sz="850" i="1" dirty="0"/>
              <a:t> </a:t>
            </a:r>
            <a:r>
              <a:rPr lang="fr-FR" sz="850" i="1" dirty="0" smtClean="0"/>
              <a:t> </a:t>
            </a:r>
            <a:r>
              <a:rPr lang="fr-FR" sz="850" i="1" u="sng" dirty="0" smtClean="0">
                <a:hlinkClick r:id="rId6"/>
              </a:rPr>
              <a:t>http</a:t>
            </a:r>
            <a:r>
              <a:rPr lang="fr-FR" sz="850" i="1" u="sng" dirty="0">
                <a:hlinkClick r:id="rId6"/>
              </a:rPr>
              <a:t>://raredisorders.ca/documents/CanadaJune21.pdf</a:t>
            </a:r>
            <a:endParaRPr lang="en-CA" sz="85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1: A Genetic Prim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501</TotalTime>
  <Words>277</Words>
  <Application>Microsoft Office PowerPoint</Application>
  <PresentationFormat>On-screen Show (4:3)</PresentationFormat>
  <Paragraphs>14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3_1: A Genetic Primer</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77</cp:revision>
  <dcterms:created xsi:type="dcterms:W3CDTF">2011-12-04T15:52:41Z</dcterms:created>
  <dcterms:modified xsi:type="dcterms:W3CDTF">2014-06-10T19:14:51Z</dcterms:modified>
</cp:coreProperties>
</file>