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59241" autoAdjust="0"/>
  </p:normalViewPr>
  <p:slideViewPr>
    <p:cSldViewPr>
      <p:cViewPr varScale="1">
        <p:scale>
          <a:sx n="42" d="100"/>
          <a:sy n="42" d="100"/>
        </p:scale>
        <p:origin x="-1074" y="-90"/>
      </p:cViewPr>
      <p:guideLst>
        <p:guide orient="horz" pos="2160"/>
        <p:guide pos="2880"/>
      </p:guideLst>
    </p:cSldViewPr>
  </p:slideViewPr>
  <p:notesTextViewPr>
    <p:cViewPr>
      <p:scale>
        <a:sx n="100" d="100"/>
        <a:sy n="100" d="100"/>
      </p:scale>
      <p:origin x="0" y="3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are4rare.ca/"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care4rare.ca/about/overview/" TargetMode="External"/><Relationship Id="rId5" Type="http://schemas.openxmlformats.org/officeDocument/2006/relationships/hyperlink" Target="http://ec.europa.eu/research/health/medical-research/rare-diseases/irdirc_en.html" TargetMode="External"/><Relationship Id="rId4" Type="http://schemas.openxmlformats.org/officeDocument/2006/relationships/hyperlink" Target="http://www.orpha.net/national/CA-FR/index/page-d-accuei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fr-FR" sz="1200" b="0" i="0" kern="1200" dirty="0" smtClean="0">
                <a:solidFill>
                  <a:schemeClr val="tx1"/>
                </a:solidFill>
                <a:effectLst/>
                <a:latin typeface="+mn-lt"/>
                <a:ea typeface="+mn-ea"/>
                <a:cs typeface="+mn-cs"/>
              </a:rPr>
              <a:t>On compte plus de 7 000 maladies monogéniques. Individuellement, elles sont plutôt rares, mais collectivement, on peut leur attribuer un nombre considérable de décès d’enfants, de malades et de coûts de soins de santé. Bien souvent, les maladies rares ne sont jamais diagnostiquées, ou ne peuvent être traitées faute de traitements.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Près de 30 % des enfants souffrant d’une maladie génétique meurent avant leur premier anniversaire.</a:t>
            </a:r>
            <a:r>
              <a:rPr lang="fr-FR" sz="1200" b="0" i="0" kern="1200" baseline="30000" dirty="0" smtClean="0">
                <a:solidFill>
                  <a:schemeClr val="tx1"/>
                </a:solidFill>
                <a:effectLst/>
                <a:latin typeface="+mn-lt"/>
                <a:ea typeface="+mn-ea"/>
                <a:cs typeface="+mn-cs"/>
              </a:rPr>
              <a:t>1</a:t>
            </a:r>
            <a:r>
              <a:rPr lang="fr-FR" sz="1200" b="0" i="0" kern="1200" dirty="0" smtClean="0">
                <a:solidFill>
                  <a:schemeClr val="tx1"/>
                </a:solidFill>
                <a:effectLst/>
                <a:latin typeface="+mn-lt"/>
                <a:ea typeface="+mn-ea"/>
                <a:cs typeface="+mn-cs"/>
              </a:rPr>
              <a:t> De ceux qui vivent au-delà de cet âge, beaucoup présentent un taux de décès comparativement élevé au cours de leur courte vie.</a:t>
            </a:r>
            <a:r>
              <a:rPr lang="fr-FR" sz="1200" b="0" i="0" kern="1200" baseline="30000" dirty="0" smtClean="0">
                <a:solidFill>
                  <a:schemeClr val="tx1"/>
                </a:solidFill>
                <a:effectLst/>
                <a:latin typeface="+mn-lt"/>
                <a:ea typeface="+mn-ea"/>
                <a:cs typeface="+mn-cs"/>
              </a:rPr>
              <a:t>2,3</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 soins aux enfants souffrant d’une maladie rare coûtent cher au réseau de la santé. Par exemple, près du tiers des enfants hospitalisés souffrent de maladies rares.</a:t>
            </a:r>
            <a:r>
              <a:rPr lang="fr-FR" sz="1200" b="0" i="0" kern="1200" baseline="30000" dirty="0" smtClean="0">
                <a:solidFill>
                  <a:schemeClr val="tx1"/>
                </a:solidFill>
                <a:effectLst/>
                <a:latin typeface="+mn-lt"/>
                <a:ea typeface="+mn-ea"/>
                <a:cs typeface="+mn-cs"/>
              </a:rPr>
              <a:t>4</a:t>
            </a:r>
            <a:r>
              <a:rPr lang="fr-FR" sz="1200" b="0" i="0" kern="1200" dirty="0" smtClean="0">
                <a:solidFill>
                  <a:schemeClr val="tx1"/>
                </a:solidFill>
                <a:effectLst/>
                <a:latin typeface="+mn-lt"/>
                <a:ea typeface="+mn-ea"/>
                <a:cs typeface="+mn-cs"/>
              </a:rPr>
              <a:t>Ces enfants sont associés à un nombre disproportionné d’admissions à l’hôpital, leurs séjours sont plus longs et les coûts d’hospitalisation sont plus élevés.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En 2013, les Instituts de recherche en santé du Canada et Génome Canada ont financé une initiative de santé personnalisée visant les maladies rares intitulée « </a:t>
            </a:r>
            <a:r>
              <a:rPr lang="fr-FR" sz="1200" b="0" i="0" u="sng" kern="1200" dirty="0" smtClean="0">
                <a:solidFill>
                  <a:schemeClr val="tx1"/>
                </a:solidFill>
                <a:effectLst/>
                <a:latin typeface="+mn-lt"/>
                <a:ea typeface="+mn-ea"/>
                <a:cs typeface="+mn-cs"/>
                <a:hlinkClick r:id="rId3"/>
              </a:rPr>
              <a:t>CARE for RARE</a:t>
            </a:r>
            <a:r>
              <a:rPr lang="fr-FR" sz="1200" b="0" i="0" kern="1200" dirty="0" smtClean="0">
                <a:solidFill>
                  <a:schemeClr val="tx1"/>
                </a:solidFill>
                <a:effectLst/>
                <a:latin typeface="+mn-lt"/>
                <a:ea typeface="+mn-ea"/>
                <a:cs typeface="+mn-cs"/>
              </a:rPr>
              <a:t> » (http://care4rare.ca/) et pilotée par une équipe de collaboration représentant toutes les régions du Canada qui travaille à l’élargissement et à l’amélioration du diagnostic et du traitement des maladies rares.</a:t>
            </a:r>
            <a:r>
              <a:rPr lang="fr-FR" sz="1200" b="0" i="0" kern="1200" baseline="30000" dirty="0" smtClean="0">
                <a:solidFill>
                  <a:schemeClr val="tx1"/>
                </a:solidFill>
                <a:effectLst/>
                <a:latin typeface="+mn-lt"/>
                <a:ea typeface="+mn-ea"/>
                <a:cs typeface="+mn-cs"/>
              </a:rPr>
              <a:t>5</a:t>
            </a:r>
          </a:p>
          <a:p>
            <a:endParaRPr lang="fr-FR" sz="1200" b="0" i="0" kern="1200" baseline="30000" dirty="0" smtClean="0">
              <a:solidFill>
                <a:schemeClr val="tx1"/>
              </a:solidFill>
              <a:effectLst/>
              <a:latin typeface="+mn-lt"/>
              <a:ea typeface="+mn-ea"/>
              <a:cs typeface="+mn-cs"/>
            </a:endParaRPr>
          </a:p>
          <a:p>
            <a:endParaRPr lang="fr-FR" sz="1200" b="0" i="0" kern="1200" baseline="30000" dirty="0" smtClean="0">
              <a:solidFill>
                <a:schemeClr val="tx1"/>
              </a:solidFill>
              <a:effectLst/>
              <a:latin typeface="+mn-lt"/>
              <a:ea typeface="+mn-ea"/>
              <a:cs typeface="+mn-cs"/>
            </a:endParaRPr>
          </a:p>
          <a:p>
            <a:r>
              <a:rPr lang="en-CA" sz="1200" b="1" i="0" kern="1200" dirty="0" smtClean="0">
                <a:solidFill>
                  <a:schemeClr val="tx1"/>
                </a:solidFill>
                <a:effectLst/>
                <a:latin typeface="+mn-lt"/>
                <a:ea typeface="+mn-ea"/>
                <a:cs typeface="+mn-cs"/>
              </a:rPr>
              <a:t>Signification</a:t>
            </a:r>
          </a:p>
          <a:p>
            <a:endParaRPr lang="en-CA" sz="1200" b="1"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Le </a:t>
            </a:r>
            <a:r>
              <a:rPr lang="fr-CA" sz="1200" b="0" i="0" kern="1200" noProof="0" dirty="0" smtClean="0">
                <a:solidFill>
                  <a:schemeClr val="tx1"/>
                </a:solidFill>
                <a:effectLst/>
                <a:latin typeface="+mn-lt"/>
                <a:ea typeface="+mn-ea"/>
                <a:cs typeface="+mn-cs"/>
              </a:rPr>
              <a:t>nombre relativement restreint d’enfants souffrant de maladies rares au Canada — et ailleurs dans le monde — rend plus difficile la recherche en la matière. Des initiatives gouvernementales ont récemment été lancées dans le but d’appuyer l’application et l’intégration de la recherche sur les maladies rares. </a:t>
            </a:r>
            <a:r>
              <a:rPr lang="fr-CA" sz="1200" b="0" i="0" u="sng" kern="1200" noProof="0" dirty="0" err="1" smtClean="0">
                <a:solidFill>
                  <a:schemeClr val="tx1"/>
                </a:solidFill>
                <a:effectLst/>
                <a:latin typeface="+mn-lt"/>
                <a:ea typeface="+mn-ea"/>
                <a:cs typeface="+mn-cs"/>
                <a:hlinkClick r:id="rId4"/>
              </a:rPr>
              <a:t>Orphanet</a:t>
            </a:r>
            <a:r>
              <a:rPr lang="fr-CA" sz="1200" b="0" i="0" u="sng" kern="1200" noProof="0" dirty="0" smtClean="0">
                <a:solidFill>
                  <a:schemeClr val="tx1"/>
                </a:solidFill>
                <a:effectLst/>
                <a:latin typeface="+mn-lt"/>
                <a:ea typeface="+mn-ea"/>
                <a:cs typeface="+mn-cs"/>
                <a:hlinkClick r:id="rId4"/>
              </a:rPr>
              <a:t> Canada </a:t>
            </a:r>
            <a:r>
              <a:rPr lang="fr-CA" sz="1200" b="0" i="0" u="none" kern="1200" noProof="0" dirty="0" smtClean="0">
                <a:solidFill>
                  <a:schemeClr val="tx1"/>
                </a:solidFill>
                <a:effectLst/>
                <a:latin typeface="+mn-lt"/>
                <a:ea typeface="+mn-ea"/>
                <a:cs typeface="+mn-cs"/>
              </a:rPr>
              <a:t>(http://www.orpha.net/national/CA-FR/index/page-d-accueil/) </a:t>
            </a:r>
            <a:r>
              <a:rPr lang="fr-CA" sz="1200" b="0" i="0" kern="1200" noProof="0" dirty="0" smtClean="0">
                <a:solidFill>
                  <a:schemeClr val="tx1"/>
                </a:solidFill>
                <a:effectLst/>
                <a:latin typeface="+mn-lt"/>
                <a:ea typeface="+mn-ea"/>
                <a:cs typeface="+mn-cs"/>
              </a:rPr>
              <a:t>et le </a:t>
            </a:r>
            <a:r>
              <a:rPr lang="fr-CA" sz="1200" b="0" i="0" u="sng" kern="1200" noProof="0" dirty="0" smtClean="0">
                <a:solidFill>
                  <a:schemeClr val="tx1"/>
                </a:solidFill>
                <a:effectLst/>
                <a:latin typeface="+mn-lt"/>
                <a:ea typeface="+mn-ea"/>
                <a:cs typeface="+mn-cs"/>
                <a:hlinkClick r:id="rId5"/>
              </a:rPr>
              <a:t>Consortium international sur les maladies rares </a:t>
            </a:r>
            <a:r>
              <a:rPr lang="fr-CA" sz="1200" b="0" i="0" u="none" kern="1200" noProof="0" dirty="0" smtClean="0">
                <a:solidFill>
                  <a:schemeClr val="tx1"/>
                </a:solidFill>
                <a:effectLst/>
                <a:latin typeface="+mn-lt"/>
                <a:ea typeface="+mn-ea"/>
                <a:cs typeface="+mn-cs"/>
              </a:rPr>
              <a:t>(http://ec.europa.eu/research/health/medical-research/rare-diseases/irdirc_en.html) </a:t>
            </a:r>
            <a:r>
              <a:rPr lang="fr-CA" sz="1200" b="0" i="0" kern="1200" noProof="0" dirty="0" smtClean="0">
                <a:solidFill>
                  <a:schemeClr val="tx1"/>
                </a:solidFill>
                <a:effectLst/>
                <a:latin typeface="+mn-lt"/>
                <a:ea typeface="+mn-ea"/>
                <a:cs typeface="+mn-cs"/>
              </a:rPr>
              <a:t>travaillent à accélérer la diffusion des résultats de recherche partout au monde ainsi que l’application des nouvelles connaissances</a:t>
            </a:r>
            <a:r>
              <a:rPr lang="en-CA" sz="1200" b="0" i="0" kern="1200" dirty="0" smtClean="0">
                <a:solidFill>
                  <a:schemeClr val="tx1"/>
                </a:solidFill>
                <a:effectLst/>
                <a:latin typeface="+mn-lt"/>
                <a:ea typeface="+mn-ea"/>
                <a:cs typeface="+mn-cs"/>
              </a:rPr>
              <a:t>.</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Dodge JA, et al. The importance of rare diseases: from the gene to society. Arch Dis Child. 2011;96:791–2</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2</a:t>
            </a:r>
            <a:r>
              <a:rPr lang="en-CA" sz="1200" b="0" i="1" kern="1200" dirty="0" smtClean="0">
                <a:solidFill>
                  <a:schemeClr val="tx1"/>
                </a:solidFill>
                <a:effectLst/>
                <a:latin typeface="+mn-lt"/>
                <a:ea typeface="+mn-ea"/>
                <a:cs typeface="+mn-cs"/>
              </a:rPr>
              <a:t>Dye DE, et al. The impact of single gene and chromosomal disorders on hospital admissions in an adult population. J Community Genet. 2011;2:81–90</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3</a:t>
            </a:r>
            <a:r>
              <a:rPr lang="en-CA" sz="1200" b="0" i="1" kern="1200" dirty="0" smtClean="0">
                <a:solidFill>
                  <a:schemeClr val="tx1"/>
                </a:solidFill>
                <a:effectLst/>
                <a:latin typeface="+mn-lt"/>
                <a:ea typeface="+mn-ea"/>
                <a:cs typeface="+mn-cs"/>
              </a:rPr>
              <a:t>Yoon PW, et al. Contribution of birth defects and genetic diseases to pediatric hospitalizations. A population-based study. Arch </a:t>
            </a:r>
            <a:r>
              <a:rPr lang="en-CA" sz="1200" b="0" i="1" kern="1200" dirty="0" err="1" smtClean="0">
                <a:solidFill>
                  <a:schemeClr val="tx1"/>
                </a:solidFill>
                <a:effectLst/>
                <a:latin typeface="+mn-lt"/>
                <a:ea typeface="+mn-ea"/>
                <a:cs typeface="+mn-cs"/>
              </a:rPr>
              <a:t>Pediatr</a:t>
            </a:r>
            <a:r>
              <a:rPr lang="en-CA" sz="1200" b="0" i="1" kern="1200" dirty="0" smtClean="0">
                <a:solidFill>
                  <a:schemeClr val="tx1"/>
                </a:solidFill>
                <a:effectLst/>
                <a:latin typeface="+mn-lt"/>
                <a:ea typeface="+mn-ea"/>
                <a:cs typeface="+mn-cs"/>
              </a:rPr>
              <a:t> </a:t>
            </a:r>
            <a:r>
              <a:rPr lang="en-CA" sz="1200" b="0" i="1" kern="1200" dirty="0" err="1" smtClean="0">
                <a:solidFill>
                  <a:schemeClr val="tx1"/>
                </a:solidFill>
                <a:effectLst/>
                <a:latin typeface="+mn-lt"/>
                <a:ea typeface="+mn-ea"/>
                <a:cs typeface="+mn-cs"/>
              </a:rPr>
              <a:t>Adolesc</a:t>
            </a:r>
            <a:r>
              <a:rPr lang="en-CA" sz="1200" b="0" i="1" kern="1200" dirty="0" smtClean="0">
                <a:solidFill>
                  <a:schemeClr val="tx1"/>
                </a:solidFill>
                <a:effectLst/>
                <a:latin typeface="+mn-lt"/>
                <a:ea typeface="+mn-ea"/>
                <a:cs typeface="+mn-cs"/>
              </a:rPr>
              <a:t> Med. 1997;151:1096–103</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4</a:t>
            </a:r>
            <a:r>
              <a:rPr lang="en-CA" sz="1200" b="0" i="1" kern="1200" dirty="0" smtClean="0">
                <a:solidFill>
                  <a:schemeClr val="tx1"/>
                </a:solidFill>
                <a:effectLst/>
                <a:latin typeface="+mn-lt"/>
                <a:ea typeface="+mn-ea"/>
                <a:cs typeface="+mn-cs"/>
              </a:rPr>
              <a:t>McCandless SE, </a:t>
            </a:r>
            <a:r>
              <a:rPr lang="en-CA" sz="1200" b="0" i="1" kern="1200" dirty="0" err="1" smtClean="0">
                <a:solidFill>
                  <a:schemeClr val="tx1"/>
                </a:solidFill>
                <a:effectLst/>
                <a:latin typeface="+mn-lt"/>
                <a:ea typeface="+mn-ea"/>
                <a:cs typeface="+mn-cs"/>
              </a:rPr>
              <a:t>Brunger</a:t>
            </a:r>
            <a:r>
              <a:rPr lang="en-CA" sz="1200" b="0" i="1" kern="1200" dirty="0" smtClean="0">
                <a:solidFill>
                  <a:schemeClr val="tx1"/>
                </a:solidFill>
                <a:effectLst/>
                <a:latin typeface="+mn-lt"/>
                <a:ea typeface="+mn-ea"/>
                <a:cs typeface="+mn-cs"/>
              </a:rPr>
              <a:t> JW, Cassidy SB. The burden of genetic disease on inpatient care in a children’s hospital. Am J Hum Genetics. 2004;74(1):121–7.</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5</a:t>
            </a:r>
            <a:r>
              <a:rPr lang="en-CA" sz="1200" b="0" i="1" kern="1200" dirty="0" smtClean="0">
                <a:solidFill>
                  <a:schemeClr val="tx1"/>
                </a:solidFill>
                <a:effectLst/>
                <a:latin typeface="+mn-lt"/>
                <a:ea typeface="+mn-ea"/>
                <a:cs typeface="+mn-cs"/>
              </a:rPr>
              <a:t>Instituts de </a:t>
            </a:r>
            <a:r>
              <a:rPr lang="en-CA" sz="1200" b="0" i="1" kern="1200" dirty="0" err="1" smtClean="0">
                <a:solidFill>
                  <a:schemeClr val="tx1"/>
                </a:solidFill>
                <a:effectLst/>
                <a:latin typeface="+mn-lt"/>
                <a:ea typeface="+mn-ea"/>
                <a:cs typeface="+mn-cs"/>
              </a:rPr>
              <a:t>recherche</a:t>
            </a:r>
            <a:r>
              <a:rPr lang="en-CA" sz="1200" b="0" i="1" kern="1200" dirty="0" smtClean="0">
                <a:solidFill>
                  <a:schemeClr val="tx1"/>
                </a:solidFill>
                <a:effectLst/>
                <a:latin typeface="+mn-lt"/>
                <a:ea typeface="+mn-ea"/>
                <a:cs typeface="+mn-cs"/>
              </a:rPr>
              <a:t> en santé du Canada et Genome Canada. CARE FOR RARE, </a:t>
            </a:r>
            <a:r>
              <a:rPr lang="en-CA" sz="1200" b="0" i="1" u="sng" kern="1200" dirty="0" smtClean="0">
                <a:solidFill>
                  <a:schemeClr val="tx1"/>
                </a:solidFill>
                <a:effectLst/>
                <a:latin typeface="+mn-lt"/>
                <a:ea typeface="+mn-ea"/>
                <a:cs typeface="+mn-cs"/>
                <a:hlinkClick r:id="rId6"/>
              </a:rPr>
              <a:t>http://care4rare.ca/about/overview/</a:t>
            </a:r>
            <a:endParaRPr lang="en-CA"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5308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921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4 : Dépistage</a:t>
            </a:r>
            <a:r>
              <a:rPr lang="en-US" altLang="en-US" sz="1200" b="1" kern="1200" baseline="0" dirty="0" smtClean="0">
                <a:solidFill>
                  <a:schemeClr val="bg1"/>
                </a:solidFill>
                <a:latin typeface="+mn-lt"/>
                <a:ea typeface="+mn-ea"/>
                <a:cs typeface="Arial" panose="020B0604020202020204" pitchFamily="34" charset="0"/>
              </a:rPr>
              <a:t> et tests g</a:t>
            </a:r>
            <a:r>
              <a:rPr lang="en-US" altLang="en-US" sz="1200" b="1" kern="1200" dirty="0" smtClean="0">
                <a:solidFill>
                  <a:schemeClr val="bg1"/>
                </a:solidFill>
                <a:latin typeface="+mn-lt"/>
                <a:ea typeface="+mn-ea"/>
                <a:cs typeface="Arial" panose="020B0604020202020204" pitchFamily="34" charset="0"/>
              </a:rPr>
              <a:t>énétiques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58303899"/>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Natalie Phillips\Documents\Profile Launch\Genetics Module\JPGS\French jpgs\Genetics_F 4.2.3_May_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21385"/>
            <a:ext cx="6307839" cy="39081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TotalTime>
  <Words>76</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62</cp:revision>
  <dcterms:created xsi:type="dcterms:W3CDTF">2011-12-04T15:52:41Z</dcterms:created>
  <dcterms:modified xsi:type="dcterms:W3CDTF">2014-06-11T16:26:44Z</dcterms:modified>
</cp:coreProperties>
</file>