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2086" autoAdjust="0"/>
  </p:normalViewPr>
  <p:slideViewPr>
    <p:cSldViewPr>
      <p:cViewPr>
        <p:scale>
          <a:sx n="90" d="100"/>
          <a:sy n="90"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FR" sz="1200" b="0" i="0" kern="1200" dirty="0" smtClean="0">
                <a:solidFill>
                  <a:schemeClr val="tx1"/>
                </a:solidFill>
                <a:effectLst/>
                <a:latin typeface="+mn-lt"/>
                <a:ea typeface="+mn-ea"/>
                <a:cs typeface="+mn-cs"/>
              </a:rPr>
              <a:t>On compte 269 conseillers en génétique au Canada.</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Ce chiffre comprend tous les conseillers en génétique membres de l’Association canadienne des conseillers en génétique, certains d’entre eux desservant des populations particulières. L’accès à ces professionnels et à leurs services varie d’une région à l’autre du pays. Par exemple, en Colombie-Britannique, on dénombre un conseiller par tranche de 100 000 personnes, tandis qu’en Ontario, c’est un par 124 000 habitants et au Québec, un par 169 000 habitants, alors qu’en Saskatchewan, c’est un pour 184 000 personnes et au Manitoba, un pour 253 000.</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Association canadienne des conseillers en génétique, Membership directory, Oakville, Canada : Association canadienne des conseillers en génétique, 2013.</a:t>
            </a:r>
            <a:endParaRPr lang="fr-FR" sz="1200" b="0" i="0" kern="1200" dirty="0" smtClean="0">
              <a:solidFill>
                <a:schemeClr val="tx1"/>
              </a:solidFill>
              <a:effectLst/>
              <a:latin typeface="+mn-lt"/>
              <a:ea typeface="+mn-ea"/>
              <a:cs typeface="+mn-cs"/>
            </a:endParaRPr>
          </a:p>
          <a:p>
            <a:endParaRPr lang="en-CA" dirty="0" smtClean="0"/>
          </a:p>
          <a:p>
            <a:endParaRPr lang="en-CA" dirty="0" smtClean="0"/>
          </a:p>
          <a:p>
            <a:r>
              <a:rPr lang="fr-FR" sz="1200" b="1" i="0" kern="1200" dirty="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counseling en génétique est une partie essentielle et intégrale de la gamme de soins offerts aux enfants et familles aux prises avec une maladie génétique ou à risque d’en être touchés. Lorsqu’une clinique de génétique ne dispose pas d’un nombre suffisant de médecins généticiens et de conseillers en génétique par rapport à la population desservie, les listes d’attente peuvent être très longues. Pour de nombreux enfants, et particulièrement ceux souffrant d’un retard de développement, un diagnostic hâtif et un aiguillage en temps opportun vers les traitements et le soutien requis sont essentiels à un développement </a:t>
            </a:r>
            <a:r>
              <a:rPr lang="fr-FR" sz="1200" b="0" i="0" kern="1200" smtClean="0">
                <a:solidFill>
                  <a:schemeClr val="tx1"/>
                </a:solidFill>
                <a:effectLst/>
                <a:latin typeface="+mn-lt"/>
                <a:ea typeface="+mn-ea"/>
                <a:cs typeface="+mn-cs"/>
              </a:rPr>
              <a:t>optimal.</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La plupart des centres de génétique employant des conseillers en génétique sont situés dans les grandes villes, c’est pourquoi les régions canadiennes rurales et éloignées ont un accès limité à ces services, sauf là où il y a des cliniques satellites ou des services de télésanté. Hélas, il n’existe pas de données décrivant les délais d’attente pour ces enfants et familles ni le nombre de centres offrant régulièrement des services satellites ou par téléconférence ou télésanté. Il serait pourtant essentiel de recueillir des données sur les services et les délais d’attente, et de définir des points de référence concernant les services et la combinaison d’effectifs requis.</a:t>
            </a: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24480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010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3 : Services en génétique</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595871617"/>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5.statcan.gc.ca/cansim/a26?id=0510005&amp;pattern=&amp;p2=31&amp;stByVal=1&amp;p1=1&amp;tabMode=dataTable&amp;paSer=&amp;csid=&amp;retrLang=fra&amp;lang=fr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talie Phillips\Documents\Profile Launch\Genetics Module\JPGS\French jpgs\Genetics_F_3.1.9_Ma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628800"/>
            <a:ext cx="4824536" cy="37401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1"/>
          <p:cNvSpPr txBox="1">
            <a:spLocks noChangeArrowheads="1"/>
          </p:cNvSpPr>
          <p:nvPr/>
        </p:nvSpPr>
        <p:spPr bwMode="auto">
          <a:xfrm>
            <a:off x="1115616" y="1361072"/>
            <a:ext cx="6794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37930138" indent="-37474525" defTabSz="912813"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1413" indent="-228600" defTabSz="912813"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5986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58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30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02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74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46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fr-CA" altLang="en-US" sz="1400" b="1" dirty="0" smtClean="0">
                <a:latin typeface="Helvetica" pitchFamily="34" charset="0"/>
                <a:cs typeface="Helvetica" pitchFamily="34" charset="0"/>
              </a:rPr>
              <a:t>Fig. 3.1.9 Accès aux services – conseillers en génétique</a:t>
            </a:r>
            <a:endParaRPr lang="fr-CA" altLang="en-US" sz="1400" b="1" dirty="0">
              <a:latin typeface="Helvetica" pitchFamily="34" charset="0"/>
              <a:cs typeface="Helvetica" pitchFamily="34" charset="0"/>
            </a:endParaRPr>
          </a:p>
        </p:txBody>
      </p:sp>
      <p:sp>
        <p:nvSpPr>
          <p:cNvPr id="2" name="TextBox 1"/>
          <p:cNvSpPr txBox="1"/>
          <p:nvPr/>
        </p:nvSpPr>
        <p:spPr>
          <a:xfrm>
            <a:off x="0" y="4797152"/>
            <a:ext cx="3347864" cy="646331"/>
          </a:xfrm>
          <a:prstGeom prst="rect">
            <a:avLst/>
          </a:prstGeom>
          <a:noFill/>
        </p:spPr>
        <p:txBody>
          <a:bodyPr wrap="square" rtlCol="0">
            <a:spAutoFit/>
          </a:bodyPr>
          <a:lstStyle/>
          <a:p>
            <a:r>
              <a:rPr lang="fr-FR" sz="900" i="1" dirty="0" smtClean="0"/>
              <a:t>Stat. </a:t>
            </a:r>
            <a:r>
              <a:rPr lang="fr-FR" sz="900" i="1" dirty="0"/>
              <a:t>Canada, tableau CANSIM 051-0005, Estimations de la population, Canada, provinces et territoires (trimestriel), 1er juillet 2013, </a:t>
            </a:r>
            <a:r>
              <a:rPr lang="fr-FR" sz="900" i="1" dirty="0" smtClean="0"/>
              <a:t>Ottawa</a:t>
            </a:r>
            <a:r>
              <a:rPr lang="fr-FR" sz="900" i="1" u="sng" dirty="0" smtClean="0">
                <a:hlinkClick r:id="rId4"/>
              </a:rPr>
              <a:t>;</a:t>
            </a:r>
            <a:r>
              <a:rPr lang="fr-FR" sz="900" i="1" dirty="0"/>
              <a:t> et Association canadienne des conseillers en génétique, Membership directory, </a:t>
            </a:r>
            <a:r>
              <a:rPr lang="fr-FR" sz="900" i="1" dirty="0" smtClean="0"/>
              <a:t>Oakville, </a:t>
            </a:r>
            <a:r>
              <a:rPr lang="fr-FR" sz="900" i="1" dirty="0"/>
              <a:t>2013</a:t>
            </a:r>
            <a:endParaRPr lang="en-CA" sz="850" dirty="0"/>
          </a:p>
        </p:txBody>
      </p:sp>
      <p:sp>
        <p:nvSpPr>
          <p:cNvPr id="7" name="TextBox 6"/>
          <p:cNvSpPr txBox="1"/>
          <p:nvPr/>
        </p:nvSpPr>
        <p:spPr>
          <a:xfrm>
            <a:off x="3788296" y="1916832"/>
            <a:ext cx="207640" cy="138499"/>
          </a:xfrm>
          <a:prstGeom prst="rect">
            <a:avLst/>
          </a:prstGeom>
          <a:solidFill>
            <a:schemeClr val="bg1"/>
          </a:solidFill>
        </p:spPr>
        <p:txBody>
          <a:bodyPr wrap="square" lIns="36000" tIns="0" rIns="36000" bIns="0" rtlCol="0">
            <a:spAutoFit/>
          </a:bodyPr>
          <a:lstStyle/>
          <a:p>
            <a:endParaRPr lang="fr-CA" sz="900" dirty="0"/>
          </a:p>
        </p:txBody>
      </p:sp>
      <p:sp>
        <p:nvSpPr>
          <p:cNvPr id="8" name="TextBox 7"/>
          <p:cNvSpPr txBox="1"/>
          <p:nvPr/>
        </p:nvSpPr>
        <p:spPr>
          <a:xfrm>
            <a:off x="3767038" y="1628800"/>
            <a:ext cx="948978" cy="153888"/>
          </a:xfrm>
          <a:prstGeom prst="rect">
            <a:avLst/>
          </a:prstGeom>
          <a:solidFill>
            <a:schemeClr val="bg1"/>
          </a:solidFill>
        </p:spPr>
        <p:txBody>
          <a:bodyPr wrap="square" lIns="36000" tIns="0" rIns="36000" bIns="0" rtlCol="0">
            <a:spAutoFit/>
          </a:bodyPr>
          <a:lstStyle/>
          <a:p>
            <a:r>
              <a:rPr lang="fr-CA" sz="1000" b="1" dirty="0" smtClean="0"/>
              <a:t>Légende</a:t>
            </a:r>
            <a:endParaRPr lang="fr-CA" sz="1000" b="1"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128" y="1628800"/>
            <a:ext cx="2783755" cy="3628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923928" y="1772816"/>
            <a:ext cx="1440160" cy="461665"/>
          </a:xfrm>
          <a:prstGeom prst="rect">
            <a:avLst/>
          </a:prstGeom>
          <a:solidFill>
            <a:schemeClr val="bg1"/>
          </a:solidFill>
        </p:spPr>
        <p:txBody>
          <a:bodyPr wrap="square" lIns="36000" tIns="0" rIns="36000" bIns="0" rtlCol="0">
            <a:spAutoFit/>
          </a:bodyPr>
          <a:lstStyle/>
          <a:p>
            <a:r>
              <a:rPr lang="fr-CA" sz="1000" dirty="0" smtClean="0"/>
              <a:t>Au moins 1 médecin généticien </a:t>
            </a:r>
          </a:p>
          <a:p>
            <a:r>
              <a:rPr lang="fr-CA" sz="1000" dirty="0" smtClean="0"/>
              <a:t>0 médecin généticien</a:t>
            </a:r>
            <a:endParaRPr lang="fr-CA"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TotalTime>
  <Words>55</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68</cp:revision>
  <dcterms:created xsi:type="dcterms:W3CDTF">2011-12-04T15:52:41Z</dcterms:created>
  <dcterms:modified xsi:type="dcterms:W3CDTF">2014-06-10T17:16:01Z</dcterms:modified>
</cp:coreProperties>
</file>