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5827" autoAdjust="0"/>
  </p:normalViewPr>
  <p:slideViewPr>
    <p:cSldViewPr>
      <p:cViewPr varScale="1">
        <p:scale>
          <a:sx n="65" d="100"/>
          <a:sy n="65" d="100"/>
        </p:scale>
        <p:origin x="-2016" y="-102"/>
      </p:cViewPr>
      <p:guideLst>
        <p:guide orient="horz" pos="2160"/>
        <p:guide pos="2880"/>
      </p:guideLst>
    </p:cSldViewPr>
  </p:slideViewPr>
  <p:notesTextViewPr>
    <p:cViewPr>
      <p:scale>
        <a:sx n="100" d="100"/>
        <a:sy n="100" d="100"/>
      </p:scale>
      <p:origin x="6"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boutkidshealth.ca/fr/howthebodyworks/geneticsintroduction/pages/default.aspx"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cdc.gov/ncbddd/pediatricgenetic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FR" sz="1200" b="0" i="0" kern="1200" dirty="0" smtClean="0">
                <a:solidFill>
                  <a:schemeClr val="tx1"/>
                </a:solidFill>
                <a:effectLst/>
                <a:latin typeface="+mn-lt"/>
                <a:ea typeface="+mn-ea"/>
                <a:cs typeface="+mn-cs"/>
              </a:rPr>
              <a:t>La maladie de Menkes est une condition récessive causée par des mutations du gène sur le chromosome X qui est responsable pour le métabolisme du cuivre. Les niveaux de cuivre sont anormalement bas dans le foie et le cerveau et sont anormalement élevés dans les reins et la muqueuse intestinale. Cette condition affect principalement les garçons et est caractérisée par une naissance prématurée, une difficulté à mettre du poids, un squelette fragile, un développement physique ralentit, et plusieurs problèmes neurologiques.</a:t>
            </a:r>
            <a:r>
              <a:rPr lang="fr-FR" sz="1200" b="0" i="0" kern="1200" baseline="30000" dirty="0" smtClean="0">
                <a:solidFill>
                  <a:schemeClr val="tx1"/>
                </a:solidFill>
                <a:effectLst/>
                <a:latin typeface="+mn-lt"/>
                <a:ea typeface="+mn-ea"/>
                <a:cs typeface="+mn-cs"/>
              </a:rPr>
              <a:t>1,2</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Si les mutations de gènes ou de chromosomes peuvent être le résultat de la transmission génétique des parents, elles peuvent aussi survenir de façon inattendue, et souvent pour des raisons inconnues.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mutations qui existaient déjà dans les gènes des parents sont dites </a:t>
            </a:r>
            <a:r>
              <a:rPr lang="fr-FR" sz="1200" b="0" i="1" kern="1200" dirty="0" smtClean="0">
                <a:solidFill>
                  <a:schemeClr val="tx1"/>
                </a:solidFill>
                <a:effectLst/>
                <a:latin typeface="+mn-lt"/>
                <a:ea typeface="+mn-ea"/>
                <a:cs typeface="+mn-cs"/>
              </a:rPr>
              <a:t>héréditaires</a:t>
            </a:r>
            <a:r>
              <a:rPr lang="fr-FR" sz="1200" b="0" i="0" kern="1200" dirty="0" smtClean="0">
                <a:solidFill>
                  <a:schemeClr val="tx1"/>
                </a:solidFill>
                <a:effectLst/>
                <a:latin typeface="+mn-lt"/>
                <a:ea typeface="+mn-ea"/>
                <a:cs typeface="+mn-cs"/>
              </a:rPr>
              <a:t>.</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nouvelles mutations qui surviennent au moment de la transmission du matériel génétique sont appelées </a:t>
            </a:r>
            <a:r>
              <a:rPr lang="fr-FR" sz="1200" b="0" i="1" kern="1200" dirty="0" smtClean="0">
                <a:solidFill>
                  <a:schemeClr val="tx1"/>
                </a:solidFill>
                <a:effectLst/>
                <a:latin typeface="+mn-lt"/>
                <a:ea typeface="+mn-ea"/>
                <a:cs typeface="+mn-cs"/>
              </a:rPr>
              <a:t>de novo, ou néomutations</a:t>
            </a:r>
            <a:r>
              <a:rPr lang="fr-FR" sz="1200" b="0" i="0" kern="1200" dirty="0" smtClean="0">
                <a:solidFill>
                  <a:schemeClr val="tx1"/>
                </a:solidFill>
                <a:effectLst/>
                <a:latin typeface="+mn-lt"/>
                <a:ea typeface="+mn-ea"/>
                <a:cs typeface="+mn-cs"/>
              </a:rPr>
              <a:t>.</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Il importe d’effectuer une anamnèse familiale approfondie afin de bien comprendre les facteurs de risque pour un enfant et sa famille sur le plan génétique.</a:t>
            </a:r>
          </a:p>
          <a:p>
            <a:r>
              <a:rPr lang="fr-FR" sz="1200" b="0" i="0" kern="1200" dirty="0" smtClean="0">
                <a:solidFill>
                  <a:schemeClr val="tx1"/>
                </a:solidFill>
                <a:effectLst/>
                <a:latin typeface="+mn-lt"/>
                <a:ea typeface="+mn-ea"/>
                <a:cs typeface="+mn-cs"/>
              </a:rPr>
              <a:t>Pour en savoir davantage sur l’hérédité :</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u="sng" kern="1200" dirty="0" smtClean="0">
                <a:solidFill>
                  <a:schemeClr val="tx1"/>
                </a:solidFill>
                <a:effectLst/>
                <a:latin typeface="+mn-lt"/>
                <a:ea typeface="+mn-ea"/>
                <a:cs typeface="+mn-cs"/>
                <a:hlinkClick r:id="rId3"/>
              </a:rPr>
              <a:t>SickKids, section ‘Introduction à la génétique</a:t>
            </a:r>
            <a:r>
              <a:rPr lang="fr-FR" sz="1200" b="0" i="1" u="none" kern="1200" dirty="0" smtClean="0">
                <a:solidFill>
                  <a:schemeClr val="tx1"/>
                </a:solidFill>
                <a:effectLst/>
                <a:latin typeface="+mn-lt"/>
                <a:ea typeface="+mn-ea"/>
                <a:cs typeface="+mn-cs"/>
                <a:hlinkClick r:id="rId3"/>
              </a:rPr>
              <a:t>’</a:t>
            </a:r>
            <a:r>
              <a:rPr lang="fr-FR" sz="1200" b="0" i="1" u="none" kern="1200" baseline="0" dirty="0" smtClean="0">
                <a:solidFill>
                  <a:schemeClr val="tx1"/>
                </a:solidFill>
                <a:effectLst/>
                <a:latin typeface="+mn-lt"/>
                <a:ea typeface="+mn-ea"/>
                <a:cs typeface="+mn-cs"/>
              </a:rPr>
              <a:t> </a:t>
            </a:r>
            <a:r>
              <a:rPr lang="fr-FR" sz="1200" b="0" i="1" u="none" kern="1200" dirty="0" smtClean="0">
                <a:solidFill>
                  <a:schemeClr val="tx1"/>
                </a:solidFill>
                <a:effectLst/>
                <a:latin typeface="+mn-lt"/>
                <a:ea typeface="+mn-ea"/>
                <a:cs typeface="+mn-cs"/>
              </a:rPr>
              <a:t>(http://www.aboutkidshealth.ca/fr/howthebodyworks/geneticsintroduction/pages/default.aspx;  </a:t>
            </a:r>
            <a:r>
              <a:rPr lang="fr-FR" sz="1200" b="0" i="1" kern="1200" dirty="0" smtClean="0">
                <a:solidFill>
                  <a:schemeClr val="tx1"/>
                </a:solidFill>
                <a:effectLst/>
                <a:latin typeface="+mn-lt"/>
                <a:ea typeface="+mn-ea"/>
                <a:cs typeface="+mn-cs"/>
              </a:rPr>
              <a:t>Si on vous demande d’entrer un identifiant, vous pouvez appuyez sur « annuler » ou créez un profil d’utilisateur pour accéder au site.)</a:t>
            </a:r>
            <a:endParaRPr lang="fr-FR" sz="1200" b="0" i="0" kern="1200" dirty="0" smtClean="0">
              <a:solidFill>
                <a:schemeClr val="tx1"/>
              </a:solidFill>
              <a:effectLst/>
              <a:latin typeface="+mn-lt"/>
              <a:ea typeface="+mn-ea"/>
              <a:cs typeface="+mn-cs"/>
            </a:endParaRPr>
          </a:p>
          <a:p>
            <a:r>
              <a:rPr lang="fr-FR" sz="1200" b="0" i="1" u="sng" kern="1200" dirty="0" err="1" smtClean="0">
                <a:solidFill>
                  <a:schemeClr val="tx1"/>
                </a:solidFill>
                <a:effectLst/>
                <a:latin typeface="+mn-lt"/>
                <a:ea typeface="+mn-ea"/>
                <a:cs typeface="+mn-cs"/>
                <a:hlinkClick r:id="rId4"/>
              </a:rPr>
              <a:t>Centers</a:t>
            </a:r>
            <a:r>
              <a:rPr lang="fr-FR" sz="1200" b="0" i="1" u="sng" kern="1200" dirty="0" smtClean="0">
                <a:solidFill>
                  <a:schemeClr val="tx1"/>
                </a:solidFill>
                <a:effectLst/>
                <a:latin typeface="+mn-lt"/>
                <a:ea typeface="+mn-ea"/>
                <a:cs typeface="+mn-cs"/>
                <a:hlinkClick r:id="rId4"/>
              </a:rPr>
              <a:t> for </a:t>
            </a:r>
            <a:r>
              <a:rPr lang="fr-FR" sz="1200" b="0" i="1" u="sng" kern="1200" dirty="0" err="1" smtClean="0">
                <a:solidFill>
                  <a:schemeClr val="tx1"/>
                </a:solidFill>
                <a:effectLst/>
                <a:latin typeface="+mn-lt"/>
                <a:ea typeface="+mn-ea"/>
                <a:cs typeface="+mn-cs"/>
                <a:hlinkClick r:id="rId4"/>
              </a:rPr>
              <a:t>Disease</a:t>
            </a:r>
            <a:r>
              <a:rPr lang="fr-FR" sz="1200" b="0" i="1" u="sng" kern="1200" dirty="0" smtClean="0">
                <a:solidFill>
                  <a:schemeClr val="tx1"/>
                </a:solidFill>
                <a:effectLst/>
                <a:latin typeface="+mn-lt"/>
                <a:ea typeface="+mn-ea"/>
                <a:cs typeface="+mn-cs"/>
                <a:hlinkClick r:id="rId4"/>
              </a:rPr>
              <a:t> Control and </a:t>
            </a:r>
            <a:r>
              <a:rPr lang="fr-FR" sz="1200" b="0" i="1" u="sng" kern="1200" dirty="0" err="1" smtClean="0">
                <a:solidFill>
                  <a:schemeClr val="tx1"/>
                </a:solidFill>
                <a:effectLst/>
                <a:latin typeface="+mn-lt"/>
                <a:ea typeface="+mn-ea"/>
                <a:cs typeface="+mn-cs"/>
                <a:hlinkClick r:id="rId4"/>
              </a:rPr>
              <a:t>Prevention</a:t>
            </a:r>
            <a:r>
              <a:rPr lang="fr-FR" sz="1200" b="0" i="1" u="sng" kern="1200" dirty="0" smtClean="0">
                <a:solidFill>
                  <a:schemeClr val="tx1"/>
                </a:solidFill>
                <a:effectLst/>
                <a:latin typeface="+mn-lt"/>
                <a:ea typeface="+mn-ea"/>
                <a:cs typeface="+mn-cs"/>
                <a:hlinkClick r:id="rId4"/>
              </a:rPr>
              <a:t>, section ‘</a:t>
            </a:r>
            <a:r>
              <a:rPr lang="fr-FR" sz="1200" b="0" i="1" u="sng" kern="1200" dirty="0" err="1" smtClean="0">
                <a:solidFill>
                  <a:schemeClr val="tx1"/>
                </a:solidFill>
                <a:effectLst/>
                <a:latin typeface="+mn-lt"/>
                <a:ea typeface="+mn-ea"/>
                <a:cs typeface="+mn-cs"/>
                <a:hlinkClick r:id="rId4"/>
              </a:rPr>
              <a:t>Pediatric</a:t>
            </a:r>
            <a:r>
              <a:rPr lang="fr-FR" sz="1200" b="0" i="1" u="sng" kern="1200" dirty="0" smtClean="0">
                <a:solidFill>
                  <a:schemeClr val="tx1"/>
                </a:solidFill>
                <a:effectLst/>
                <a:latin typeface="+mn-lt"/>
                <a:ea typeface="+mn-ea"/>
                <a:cs typeface="+mn-cs"/>
                <a:hlinkClick r:id="rId4"/>
              </a:rPr>
              <a:t> </a:t>
            </a:r>
            <a:r>
              <a:rPr lang="fr-FR" sz="1200" b="0" i="1" u="sng" kern="1200" dirty="0" err="1" smtClean="0">
                <a:solidFill>
                  <a:schemeClr val="tx1"/>
                </a:solidFill>
                <a:effectLst/>
                <a:latin typeface="+mn-lt"/>
                <a:ea typeface="+mn-ea"/>
                <a:cs typeface="+mn-cs"/>
                <a:hlinkClick r:id="rId4"/>
              </a:rPr>
              <a:t>Genetics</a:t>
            </a:r>
            <a:r>
              <a:rPr lang="fr-FR" sz="1200" b="0" i="1" u="none" kern="1200" dirty="0" smtClean="0">
                <a:solidFill>
                  <a:schemeClr val="tx1"/>
                </a:solidFill>
                <a:effectLst/>
                <a:latin typeface="+mn-lt"/>
                <a:ea typeface="+mn-ea"/>
                <a:cs typeface="+mn-cs"/>
                <a:hlinkClick r:id="rId4"/>
              </a:rPr>
              <a:t>’</a:t>
            </a:r>
            <a:r>
              <a:rPr lang="fr-FR" sz="1200" b="0" i="1" u="none" kern="1200" baseline="0" dirty="0" smtClean="0">
                <a:solidFill>
                  <a:schemeClr val="tx1"/>
                </a:solidFill>
                <a:effectLst/>
                <a:latin typeface="+mn-lt"/>
                <a:ea typeface="+mn-ea"/>
                <a:cs typeface="+mn-cs"/>
              </a:rPr>
              <a:t> </a:t>
            </a:r>
            <a:r>
              <a:rPr lang="fr-FR" sz="1200" b="0" i="1" u="none" kern="1200" dirty="0" smtClean="0">
                <a:solidFill>
                  <a:schemeClr val="tx1"/>
                </a:solidFill>
                <a:effectLst/>
                <a:latin typeface="+mn-lt"/>
                <a:ea typeface="+mn-ea"/>
                <a:cs typeface="+mn-cs"/>
              </a:rPr>
              <a:t>(</a:t>
            </a:r>
            <a:r>
              <a:rPr lang="fr-FR" sz="1200" b="0" i="1" kern="1200" dirty="0" smtClean="0">
                <a:solidFill>
                  <a:schemeClr val="tx1"/>
                </a:solidFill>
                <a:effectLst/>
                <a:latin typeface="+mn-lt"/>
                <a:ea typeface="+mn-ea"/>
                <a:cs typeface="+mn-cs"/>
              </a:rPr>
              <a:t>É.-U.;</a:t>
            </a:r>
            <a:r>
              <a:rPr lang="fr-FR" sz="1200" b="0" i="1" kern="1200" baseline="0" dirty="0" smtClean="0">
                <a:solidFill>
                  <a:schemeClr val="tx1"/>
                </a:solidFill>
                <a:effectLst/>
                <a:latin typeface="+mn-lt"/>
                <a:ea typeface="+mn-ea"/>
                <a:cs typeface="+mn-cs"/>
              </a:rPr>
              <a:t>  en anglais ou espagnol;  http://www.cdc.gov/ncbddd/pediatricgenetics/)</a:t>
            </a:r>
          </a:p>
          <a:p>
            <a:endParaRPr lang="fr-FR" sz="1200" b="0" i="1" kern="1200" baseline="0" dirty="0" smtClean="0">
              <a:solidFill>
                <a:schemeClr val="tx1"/>
              </a:solidFill>
              <a:effectLst/>
              <a:latin typeface="+mn-lt"/>
              <a:ea typeface="+mn-ea"/>
              <a:cs typeface="+mn-cs"/>
            </a:endParaRPr>
          </a:p>
          <a:p>
            <a:endParaRPr lang="fr-FR" sz="1200" b="0" i="1"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kern="1200" baseline="30000" smtClean="0">
                <a:solidFill>
                  <a:schemeClr val="tx1"/>
                </a:solidFill>
                <a:effectLst/>
                <a:latin typeface="+mn-lt"/>
                <a:ea typeface="+mn-ea"/>
                <a:cs typeface="+mn-cs"/>
              </a:rPr>
              <a:t>1</a:t>
            </a:r>
            <a:r>
              <a:rPr lang="fr-FR" sz="1200" b="0" i="1" kern="1200" smtClean="0">
                <a:solidFill>
                  <a:schemeClr val="tx1"/>
                </a:solidFill>
                <a:effectLst/>
                <a:latin typeface="+mn-lt"/>
                <a:ea typeface="+mn-ea"/>
                <a:cs typeface="+mn-cs"/>
              </a:rPr>
              <a:t>http://www.neosante.org/informations-maladie-a02061778.htm; </a:t>
            </a:r>
            <a:br>
              <a:rPr lang="fr-FR" sz="1200" b="0" i="1" kern="1200" smtClean="0">
                <a:solidFill>
                  <a:schemeClr val="tx1"/>
                </a:solidFill>
                <a:effectLst/>
                <a:latin typeface="+mn-lt"/>
                <a:ea typeface="+mn-ea"/>
                <a:cs typeface="+mn-cs"/>
              </a:rPr>
            </a:br>
            <a:r>
              <a:rPr lang="fr-FR" sz="1200" b="0" i="1" kern="1200" baseline="30000" smtClean="0">
                <a:solidFill>
                  <a:schemeClr val="tx1"/>
                </a:solidFill>
                <a:effectLst/>
                <a:latin typeface="+mn-lt"/>
                <a:ea typeface="+mn-ea"/>
                <a:cs typeface="+mn-cs"/>
              </a:rPr>
              <a:t>2</a:t>
            </a:r>
            <a:r>
              <a:rPr lang="fr-FR" sz="1200" b="0" i="1" kern="1200" smtClean="0">
                <a:solidFill>
                  <a:schemeClr val="tx1"/>
                </a:solidFill>
                <a:effectLst/>
                <a:latin typeface="+mn-lt"/>
                <a:ea typeface="+mn-ea"/>
                <a:cs typeface="+mn-cs"/>
              </a:rPr>
              <a:t>http://www.orpha.net/consor/cgi-bin/OC_Exp.php?Expert=565.0&amp;Lng=FR</a:t>
            </a:r>
            <a:endParaRPr lang="fr-FR" sz="1200" b="0" i="0" kern="120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32557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4289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2 : Maladies génétiques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067957364"/>
      </p:ext>
    </p:extLst>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Natalie Phillips\Documents\Profile Launch\Genetics Module\JPGS\French jpgs\Old versions\Genetics_F 2.1.4_may_2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6319885" cy="3897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150</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60</cp:revision>
  <dcterms:created xsi:type="dcterms:W3CDTF">2011-12-04T15:52:41Z</dcterms:created>
  <dcterms:modified xsi:type="dcterms:W3CDTF">2014-06-10T16:32:28Z</dcterms:modified>
</cp:coreProperties>
</file>