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7377" autoAdjust="0"/>
  </p:normalViewPr>
  <p:slideViewPr>
    <p:cSldViewPr>
      <p:cViewPr varScale="1">
        <p:scale>
          <a:sx n="26" d="100"/>
          <a:sy n="26" d="100"/>
        </p:scale>
        <p:origin x="-140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1BA8FA-B356-4EEC-AF4F-0AB7F3D84784}" type="datetimeFigureOut">
              <a:rPr lang="en-CA" smtClean="0"/>
              <a:t>01/05/2013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E88A6B-9DA1-4D33-B42A-3F61A03CED72}" type="slidenum">
              <a:rPr lang="en-CA" smtClean="0"/>
              <a:t>‹#›</a:t>
            </a:fld>
            <a:endParaRPr lang="en-CA"/>
          </a:p>
        </p:txBody>
      </p:sp>
    </p:spTree>
    <p:extLst>
      <p:ext uri="{BB962C8B-B14F-4D97-AF65-F5344CB8AC3E}">
        <p14:creationId xmlns:p14="http://schemas.microsoft.com/office/powerpoint/2010/main" val="3729415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dirty="0" smtClean="0"/>
              <a:t>In Canada, 14 out of every 1,000 young women age 15 to 19 years gave birth in 2010. Among G8 countries, Canada’s adolescent fertility rate was higher than Japan, Italy, France, and Germany but lower than the United Kingdom, Russia, and the United States. Countries with growing economies, such as Brazil (75.6/1,000) and India (86.3/1,000), still have very high rates of teen pregnancies. Non-G8 countries with stable, highly developed social systems, such as Norway (9.0/1,000) </a:t>
            </a:r>
          </a:p>
          <a:p>
            <a:r>
              <a:rPr lang="en-CA" dirty="0" smtClean="0"/>
              <a:t>and Switzerland (4.6/1,000), have low adolescent fertility rates.</a:t>
            </a:r>
          </a:p>
          <a:p>
            <a:endParaRPr lang="en-CA" dirty="0" smtClean="0"/>
          </a:p>
          <a:p>
            <a:r>
              <a:rPr lang="en-CA" b="1" dirty="0" smtClean="0"/>
              <a:t>Implications</a:t>
            </a:r>
          </a:p>
          <a:p>
            <a:r>
              <a:rPr lang="en-CA" dirty="0" smtClean="0"/>
              <a:t>“National trends can mask a number of realities that exist in one country. Teen birth rates from specific sub-populations reveal a more complex picture of teen pregnancy within a society and can be important indicators of social and economic inequity. In Canada, the 2003 fertility rate, or live birth rate, for females 15 to 19 years of age, ranged from a low of 10.8 births per 1,000 in </a:t>
            </a:r>
          </a:p>
          <a:p>
            <a:r>
              <a:rPr lang="en-CA" dirty="0" smtClean="0"/>
              <a:t>British Columbia and 11.4 in Ontario, to a high of 117.4 per 1,000 in Nunavut.”</a:t>
            </a:r>
            <a:r>
              <a:rPr lang="en-CA" baseline="30000" dirty="0" smtClean="0"/>
              <a:t>1</a:t>
            </a:r>
          </a:p>
          <a:p>
            <a:endParaRPr lang="en-CA" baseline="30000" dirty="0" smtClean="0"/>
          </a:p>
          <a:p>
            <a:endParaRPr lang="en-CA" baseline="30000" dirty="0" smtClean="0"/>
          </a:p>
          <a:p>
            <a:r>
              <a:rPr lang="en-CA" baseline="30000" dirty="0" smtClean="0"/>
              <a:t>1</a:t>
            </a:r>
            <a:r>
              <a:rPr lang="en-CA" dirty="0" smtClean="0"/>
              <a:t>“Best Start: Ontario’s Maternal Newborn and Early Child Development Resource Centre and the Sex Information and Education Council of Canada.” (2007). Available at: </a:t>
            </a:r>
          </a:p>
          <a:p>
            <a:r>
              <a:rPr lang="en-CA" dirty="0" smtClean="0"/>
              <a:t>http://www.beststart.org/resources/rep_health/pdf/teen_pregnancy.pdf. </a:t>
            </a:r>
            <a:r>
              <a:rPr lang="en-CA" smtClean="0"/>
              <a:t>Accessed on June 29, 2012.</a:t>
            </a:r>
          </a:p>
          <a:p>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13008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sz="2000" b="1">
                <a:solidFill>
                  <a:prstClr val="black"/>
                </a:solidFill>
                <a:latin typeface="Calibri" pitchFamily="34" charset="0"/>
              </a:rPr>
              <a:t>The Health of Canada’s Children and Youth: A CICH Profile</a:t>
            </a:r>
          </a:p>
          <a:p>
            <a:pPr fontAlgn="base">
              <a:spcBef>
                <a:spcPts val="400"/>
              </a:spcBef>
              <a:spcAft>
                <a:spcPct val="0"/>
              </a:spcAft>
            </a:pPr>
            <a:r>
              <a:rPr lang="en-US" sz="1400">
                <a:solidFill>
                  <a:prstClr val="black"/>
                </a:solidFill>
                <a:latin typeface="Calibri" pitchFamily="34" charset="0"/>
              </a:rPr>
              <a:t>Contextual Module</a:t>
            </a: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sz="1600" b="1">
                <a:solidFill>
                  <a:prstClr val="white"/>
                </a:solidFill>
                <a:latin typeface="Calibri" pitchFamily="34" charset="0"/>
              </a:rPr>
              <a:t>The Health of Canada’s Children and Youth: A CICH Profile</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7019925" y="6597650"/>
            <a:ext cx="21240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sz="800">
                <a:solidFill>
                  <a:prstClr val="white"/>
                </a:solidFill>
                <a:latin typeface="Calibri" pitchFamily="34" charset="0"/>
              </a:rPr>
              <a:t>© 2013 Canadian Institute of Child Health</a:t>
            </a:r>
          </a:p>
        </p:txBody>
      </p:sp>
      <p:sp>
        <p:nvSpPr>
          <p:cNvPr id="1031" name="TextBox 12"/>
          <p:cNvSpPr txBox="1">
            <a:spLocks noChangeArrowheads="1"/>
          </p:cNvSpPr>
          <p:nvPr/>
        </p:nvSpPr>
        <p:spPr bwMode="auto">
          <a:xfrm>
            <a:off x="539750" y="6597650"/>
            <a:ext cx="64801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sz="900">
                <a:solidFill>
                  <a:prstClr val="white"/>
                </a:solidFill>
                <a:latin typeface="Calibri" pitchFamily="34" charset="0"/>
              </a:rPr>
              <a:t>This page is only one section of the CICH Profile, for more interesting data on children and youth visit </a:t>
            </a:r>
            <a:r>
              <a:rPr lang="en-US" sz="900" b="1">
                <a:solidFill>
                  <a:prstClr val="white"/>
                </a:solidFill>
                <a:latin typeface="Calibri" pitchFamily="34" charset="0"/>
              </a:rPr>
              <a:t>http://profile.cich.ca/</a:t>
            </a:r>
            <a:endParaRPr lang="en-US" sz="900" b="1">
              <a:solidFill>
                <a:prstClr val="black"/>
              </a:solidFill>
              <a:latin typeface="Calibri" pitchFamily="34" charset="0"/>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388"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sz="1200" b="1">
                <a:solidFill>
                  <a:prstClr val="white"/>
                </a:solidFill>
              </a:rPr>
              <a:t>Section 5 – International Comparisons</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8978495"/>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Natalie Phillips\Desktop\Profile Launch\International Comparisons\JPGS\International_E 5.4.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338356"/>
            <a:ext cx="6552728" cy="4046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5202224"/>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238</Words>
  <Application>Microsoft Office PowerPoint</Application>
  <PresentationFormat>On-screen Show (4:3)</PresentationFormat>
  <Paragraphs>10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Marcotte</dc:creator>
  <cp:lastModifiedBy>Meghan Marcotte</cp:lastModifiedBy>
  <cp:revision>2</cp:revision>
  <dcterms:created xsi:type="dcterms:W3CDTF">2013-05-01T01:29:14Z</dcterms:created>
  <dcterms:modified xsi:type="dcterms:W3CDTF">2013-05-01T18:42:28Z</dcterms:modified>
</cp:coreProperties>
</file>