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lie Phillips" initials="NP" lastIdx="3" clrIdx="0"/>
  <p:cmAuthor id="1" name="Bert Schopf" initials="B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35E"/>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64925" autoAdjust="0"/>
  </p:normalViewPr>
  <p:slideViewPr>
    <p:cSldViewPr>
      <p:cViewPr varScale="1">
        <p:scale>
          <a:sx n="56" d="100"/>
          <a:sy n="56" d="100"/>
        </p:scale>
        <p:origin x="-61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F54829-3733-4DEA-967B-FEA401BD0454}" type="datetimeFigureOut">
              <a:rPr lang="en-US"/>
              <a:pPr>
                <a:defRPr/>
              </a:pPr>
              <a:t>6/6/2014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34BB05C-9CFB-454C-856A-2A660F79AF30}" type="slidenum">
              <a:rPr lang="en-US"/>
              <a:pPr>
                <a:defRPr/>
              </a:pPr>
              <a:t>‹#›</a:t>
            </a:fld>
            <a:endParaRPr lang="en-US"/>
          </a:p>
        </p:txBody>
      </p:sp>
    </p:spTree>
    <p:extLst>
      <p:ext uri="{BB962C8B-B14F-4D97-AF65-F5344CB8AC3E}">
        <p14:creationId xmlns:p14="http://schemas.microsoft.com/office/powerpoint/2010/main" val="3344985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CA" sz="1200" b="0" i="0" kern="1200" dirty="0" smtClean="0">
                <a:solidFill>
                  <a:schemeClr val="tx1"/>
                </a:solidFill>
                <a:effectLst/>
                <a:latin typeface="+mn-lt"/>
                <a:ea typeface="+mn-ea"/>
                <a:cs typeface="+mn-cs"/>
              </a:rPr>
              <a:t>Anecdotal and published evidence about newborn screening programs show that many parents are not aware that babies are offered a screening test. This issue has sparked controversy and debate about the issue of obtaining consent.</a:t>
            </a:r>
          </a:p>
          <a:p>
            <a:endParaRPr lang="en-CA" sz="1200" b="0" i="0" kern="1200" dirty="0" smtClean="0">
              <a:solidFill>
                <a:schemeClr val="tx1"/>
              </a:solidFill>
              <a:effectLst/>
              <a:latin typeface="+mn-lt"/>
              <a:ea typeface="+mn-ea"/>
              <a:cs typeface="+mn-cs"/>
            </a:endParaRPr>
          </a:p>
          <a:p>
            <a:r>
              <a:rPr lang="en-CA" sz="1200" b="0" i="0" kern="1200" dirty="0" smtClean="0">
                <a:solidFill>
                  <a:schemeClr val="tx1"/>
                </a:solidFill>
                <a:effectLst/>
                <a:latin typeface="+mn-lt"/>
                <a:ea typeface="+mn-ea"/>
                <a:cs typeface="+mn-cs"/>
              </a:rPr>
              <a:t>Most newborn screening programs do not require explicit consent from parents. Newborn screening is considered part of routine healthcare for children. Newborn screening for treatable and preventable conditions is considered to be in the best interests of the child. In Canada, we have what is called “implied consent,” which means parents are not necessarily asked. Doctors assume the parents want screening unless they say otherwise. As a result, although parents are provided with newborn screening pamphlets and the right to decline testing, they may not be aware that newborn screening has been carried out and for which diseases. </a:t>
            </a:r>
          </a:p>
          <a:p>
            <a:endParaRPr lang="en-CA" sz="1200" b="0" i="0" kern="1200" dirty="0" smtClean="0">
              <a:solidFill>
                <a:schemeClr val="tx1"/>
              </a:solidFill>
              <a:effectLst/>
              <a:latin typeface="+mn-lt"/>
              <a:ea typeface="+mn-ea"/>
              <a:cs typeface="+mn-cs"/>
            </a:endParaRPr>
          </a:p>
          <a:p>
            <a:r>
              <a:rPr lang="en-CA" sz="1200" b="1" i="0" kern="1200" smtClean="0">
                <a:solidFill>
                  <a:schemeClr val="tx1"/>
                </a:solidFill>
                <a:effectLst/>
                <a:latin typeface="+mn-lt"/>
                <a:ea typeface="+mn-ea"/>
                <a:cs typeface="+mn-cs"/>
              </a:rPr>
              <a:t>Implications</a:t>
            </a:r>
          </a:p>
          <a:p>
            <a:endParaRPr lang="en-CA" sz="1200" b="1" i="0" kern="1200" dirty="0" smtClean="0">
              <a:solidFill>
                <a:schemeClr val="tx1"/>
              </a:solidFill>
              <a:effectLst/>
              <a:latin typeface="+mn-lt"/>
              <a:ea typeface="+mn-ea"/>
              <a:cs typeface="+mn-cs"/>
            </a:endParaRPr>
          </a:p>
          <a:p>
            <a:r>
              <a:rPr lang="en-CA" sz="1200" b="0" i="0" kern="1200" dirty="0" smtClean="0">
                <a:solidFill>
                  <a:schemeClr val="tx1"/>
                </a:solidFill>
                <a:effectLst/>
                <a:latin typeface="+mn-lt"/>
                <a:ea typeface="+mn-ea"/>
                <a:cs typeface="+mn-cs"/>
              </a:rPr>
              <a:t>Newborn screening raises a number of legal and ethical issues. Parents may have limited knowledge of the programs and, for this reason, the informed consent process provides an opportunity to educate them on the specifics of the screening procedures. Requiring explicit consent, however, requires additional resources for program implementation. Nevertheless, the timing for giving this information is important.</a:t>
            </a:r>
          </a:p>
          <a:p>
            <a:endParaRPr lang="en-CA" sz="1200" b="0" i="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pPr>
              <a:defRPr/>
            </a:pPr>
            <a:fld id="{734BB05C-9CFB-454C-856A-2A660F79AF30}" type="slidenum">
              <a:rPr lang="en-US" smtClean="0"/>
              <a:pPr>
                <a:defRPr/>
              </a:pPr>
              <a:t>1</a:t>
            </a:fld>
            <a:endParaRPr lang="en-US"/>
          </a:p>
        </p:txBody>
      </p:sp>
    </p:spTree>
    <p:extLst>
      <p:ext uri="{BB962C8B-B14F-4D97-AF65-F5344CB8AC3E}">
        <p14:creationId xmlns:p14="http://schemas.microsoft.com/office/powerpoint/2010/main" val="2680693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419747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4" name="Rectangle 13"/>
          <p:cNvSpPr/>
          <p:nvPr userDrawn="1"/>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TextBox 7"/>
          <p:cNvSpPr txBox="1">
            <a:spLocks noChangeArrowheads="1"/>
          </p:cNvSpPr>
          <p:nvPr userDrawn="1"/>
        </p:nvSpPr>
        <p:spPr bwMode="auto">
          <a:xfrm>
            <a:off x="1116012" y="404813"/>
            <a:ext cx="8027987" cy="477054"/>
          </a:xfrm>
          <a:prstGeom prst="rect">
            <a:avLst/>
          </a:prstGeom>
          <a:noFill/>
          <a:ln w="9525">
            <a:noFill/>
            <a:miter lim="800000"/>
            <a:headEnd/>
            <a:tailEnd/>
          </a:ln>
        </p:spPr>
        <p:txBody>
          <a:bodyPr wrap="square">
            <a:spAutoFit/>
          </a:bodyPr>
          <a:lstStyle/>
          <a:p>
            <a:pPr>
              <a:defRPr/>
            </a:pPr>
            <a:r>
              <a:rPr lang="en-US" sz="2500" b="1" dirty="0">
                <a:latin typeface="Calibri" pitchFamily="34" charset="0"/>
              </a:rPr>
              <a:t>The Health of Canada’s Children and </a:t>
            </a:r>
            <a:r>
              <a:rPr lang="en-US" sz="2500" b="1" dirty="0" smtClean="0">
                <a:latin typeface="Calibri" pitchFamily="34" charset="0"/>
              </a:rPr>
              <a:t>Youth: A </a:t>
            </a:r>
            <a:r>
              <a:rPr lang="en-US" sz="2500" b="1" dirty="0">
                <a:latin typeface="Calibri" pitchFamily="34" charset="0"/>
              </a:rPr>
              <a:t>CICH Profile</a:t>
            </a:r>
          </a:p>
        </p:txBody>
      </p:sp>
      <p:sp>
        <p:nvSpPr>
          <p:cNvPr id="18" name="TextBox 9"/>
          <p:cNvSpPr txBox="1">
            <a:spLocks noChangeArrowheads="1"/>
          </p:cNvSpPr>
          <p:nvPr userDrawn="1"/>
        </p:nvSpPr>
        <p:spPr bwMode="auto">
          <a:xfrm>
            <a:off x="539750" y="6237312"/>
            <a:ext cx="5976938" cy="338138"/>
          </a:xfrm>
          <a:prstGeom prst="rect">
            <a:avLst/>
          </a:prstGeom>
          <a:noFill/>
          <a:ln w="9525">
            <a:noFill/>
            <a:miter lim="800000"/>
            <a:headEnd/>
            <a:tailEnd/>
          </a:ln>
        </p:spPr>
        <p:txBody>
          <a:bodyPr>
            <a:spAutoFit/>
          </a:bodyPr>
          <a:lstStyle/>
          <a:p>
            <a:pPr>
              <a:defRPr/>
            </a:pPr>
            <a:r>
              <a:rPr lang="en-US" sz="1600" b="1" dirty="0">
                <a:solidFill>
                  <a:schemeClr val="bg1"/>
                </a:solidFill>
                <a:latin typeface="Calibri" pitchFamily="34" charset="0"/>
              </a:rPr>
              <a:t>The Health of Canada’s Children and Youth — A CICH Profile</a:t>
            </a:r>
          </a:p>
        </p:txBody>
      </p:sp>
      <p:sp>
        <p:nvSpPr>
          <p:cNvPr id="19" name="TextBox 11"/>
          <p:cNvSpPr txBox="1">
            <a:spLocks noChangeArrowheads="1"/>
          </p:cNvSpPr>
          <p:nvPr userDrawn="1"/>
        </p:nvSpPr>
        <p:spPr bwMode="auto">
          <a:xfrm>
            <a:off x="7019925" y="6526237"/>
            <a:ext cx="2124075" cy="215900"/>
          </a:xfrm>
          <a:prstGeom prst="rect">
            <a:avLst/>
          </a:prstGeom>
          <a:noFill/>
          <a:ln w="9525">
            <a:noFill/>
            <a:miter lim="800000"/>
            <a:headEnd/>
            <a:tailEnd/>
          </a:ln>
        </p:spPr>
        <p:txBody>
          <a:bodyPr>
            <a:spAutoFit/>
          </a:bodyPr>
          <a:lstStyle/>
          <a:p>
            <a:pPr>
              <a:defRPr/>
            </a:pPr>
            <a:r>
              <a:rPr lang="en-US" sz="800" dirty="0">
                <a:solidFill>
                  <a:schemeClr val="bg1"/>
                </a:solidFill>
                <a:latin typeface="Calibri" pitchFamily="34" charset="0"/>
              </a:rPr>
              <a:t>© </a:t>
            </a:r>
            <a:r>
              <a:rPr lang="en-US" sz="800" dirty="0" smtClean="0">
                <a:solidFill>
                  <a:schemeClr val="bg1"/>
                </a:solidFill>
                <a:latin typeface="Calibri" pitchFamily="34" charset="0"/>
              </a:rPr>
              <a:t>2014 </a:t>
            </a:r>
            <a:r>
              <a:rPr lang="en-US" sz="800" dirty="0">
                <a:solidFill>
                  <a:schemeClr val="bg1"/>
                </a:solidFill>
                <a:latin typeface="Calibri" pitchFamily="34" charset="0"/>
              </a:rPr>
              <a:t>Canadian Institute of Child Health</a:t>
            </a:r>
          </a:p>
        </p:txBody>
      </p:sp>
      <p:sp>
        <p:nvSpPr>
          <p:cNvPr id="20" name="TextBox 12"/>
          <p:cNvSpPr txBox="1">
            <a:spLocks noChangeArrowheads="1"/>
          </p:cNvSpPr>
          <p:nvPr userDrawn="1"/>
        </p:nvSpPr>
        <p:spPr bwMode="auto">
          <a:xfrm>
            <a:off x="539750" y="6526237"/>
            <a:ext cx="6480175" cy="230188"/>
          </a:xfrm>
          <a:prstGeom prst="rect">
            <a:avLst/>
          </a:prstGeom>
          <a:noFill/>
          <a:ln w="9525">
            <a:noFill/>
            <a:miter lim="800000"/>
            <a:headEnd/>
            <a:tailEnd/>
          </a:ln>
        </p:spPr>
        <p:txBody>
          <a:bodyPr>
            <a:spAutoFit/>
          </a:bodyPr>
          <a:lstStyle/>
          <a:p>
            <a:pPr>
              <a:defRPr/>
            </a:pPr>
            <a:r>
              <a:rPr lang="en-US" sz="900" dirty="0">
                <a:solidFill>
                  <a:schemeClr val="bg1"/>
                </a:solidFill>
                <a:latin typeface="Calibri" pitchFamily="34" charset="0"/>
              </a:rPr>
              <a:t>This page is only one section of the CICH Profile, for more interesting data on children and youth visit </a:t>
            </a:r>
            <a:r>
              <a:rPr lang="en-US" sz="900" b="1" dirty="0">
                <a:solidFill>
                  <a:schemeClr val="bg1"/>
                </a:solidFill>
                <a:latin typeface="Calibri" pitchFamily="34" charset="0"/>
              </a:rPr>
              <a:t>http://profile.cich.ca/</a:t>
            </a:r>
            <a:endParaRPr lang="en-US" sz="900" b="1" dirty="0">
              <a:latin typeface="Calibri" pitchFamily="34" charset="0"/>
            </a:endParaRPr>
          </a:p>
        </p:txBody>
      </p:sp>
      <p:sp>
        <p:nvSpPr>
          <p:cNvPr id="21" name="Rectangle 20"/>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TextBox 15"/>
          <p:cNvSpPr txBox="1">
            <a:spLocks noChangeArrowheads="1"/>
          </p:cNvSpPr>
          <p:nvPr userDrawn="1"/>
        </p:nvSpPr>
        <p:spPr bwMode="auto">
          <a:xfrm>
            <a:off x="3865526" y="908720"/>
            <a:ext cx="4996920" cy="276999"/>
          </a:xfrm>
          <a:prstGeom prst="rect">
            <a:avLst/>
          </a:prstGeom>
          <a:solidFill>
            <a:srgbClr val="1E335E"/>
          </a:solidFill>
          <a:ln w="9525">
            <a:noFill/>
            <a:miter lim="800000"/>
            <a:headEnd/>
            <a:tailEnd/>
          </a:ln>
        </p:spPr>
        <p:txBody>
          <a:bodyPr wrap="square">
            <a:spAutoFit/>
          </a:bodyPr>
          <a:lstStyle/>
          <a:p>
            <a:pPr>
              <a:defRPr/>
            </a:pPr>
            <a:r>
              <a:rPr lang="en-US" sz="1200" b="1" kern="1200" dirty="0" smtClean="0">
                <a:solidFill>
                  <a:schemeClr val="bg1"/>
                </a:solidFill>
                <a:latin typeface="+mn-lt"/>
                <a:ea typeface="+mn-ea"/>
                <a:cs typeface="Arial" panose="020B0604020202020204" pitchFamily="34" charset="0"/>
              </a:rPr>
              <a:t>Section 7: Emerging Issues</a:t>
            </a:r>
            <a:endParaRPr lang="en-US" sz="1200" kern="1200" dirty="0">
              <a:solidFill>
                <a:schemeClr val="bg1"/>
              </a:solidFill>
              <a:latin typeface="+mn-lt"/>
              <a:ea typeface="+mn-ea"/>
              <a:cs typeface="Arial" panose="020B0604020202020204" pitchFamily="34" charset="0"/>
            </a:endParaRPr>
          </a:p>
        </p:txBody>
      </p:sp>
      <p:cxnSp>
        <p:nvCxnSpPr>
          <p:cNvPr id="23" name="Straight Connector 22"/>
          <p:cNvCxnSpPr/>
          <p:nvPr userDrawn="1"/>
        </p:nvCxnSpPr>
        <p:spPr>
          <a:xfrm flipH="1">
            <a:off x="323850"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4" name="Rectangle 23"/>
          <p:cNvSpPr/>
          <p:nvPr userDrawn="1"/>
        </p:nvSpPr>
        <p:spPr>
          <a:xfrm>
            <a:off x="1259632" y="888975"/>
            <a:ext cx="2376264" cy="307777"/>
          </a:xfrm>
          <a:prstGeom prst="rect">
            <a:avLst/>
          </a:prstGeom>
        </p:spPr>
        <p:txBody>
          <a:bodyPr wrap="square" lIns="0" rIns="0">
            <a:spAutoFit/>
          </a:bodyPr>
          <a:lstStyle/>
          <a:p>
            <a:pPr marL="0" marR="0" indent="0" algn="l" defTabSz="914400" rtl="0" eaLnBrk="1" fontAlgn="base" latinLnBrk="0" hangingPunct="1">
              <a:lnSpc>
                <a:spcPct val="100000"/>
              </a:lnSpc>
              <a:spcBef>
                <a:spcPts val="400"/>
              </a:spcBef>
              <a:spcAft>
                <a:spcPct val="0"/>
              </a:spcAft>
              <a:buClrTx/>
              <a:buSzTx/>
              <a:buFontTx/>
              <a:buNone/>
              <a:tabLst/>
              <a:defRPr/>
            </a:pPr>
            <a:r>
              <a:rPr lang="en-CA" sz="1400" kern="1200" dirty="0" smtClean="0">
                <a:solidFill>
                  <a:schemeClr val="tx1"/>
                </a:solidFill>
                <a:effectLst/>
                <a:latin typeface="+mn-lt"/>
                <a:ea typeface="+mn-ea"/>
                <a:cs typeface="+mn-cs"/>
              </a:rPr>
              <a:t>Genetics and Paediatric Health</a:t>
            </a:r>
            <a:endParaRPr lang="en-US" sz="1400" dirty="0">
              <a:solidFill>
                <a:prstClr val="black"/>
              </a:solidFill>
              <a:latin typeface="+mn-lt"/>
            </a:endParaRPr>
          </a:p>
        </p:txBody>
      </p:sp>
      <p:pic>
        <p:nvPicPr>
          <p:cNvPr id="25" name="Picture 2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6292797"/>
            <a:ext cx="288230" cy="320781"/>
          </a:xfrm>
          <a:prstGeom prst="rect">
            <a:avLst/>
          </a:prstGeom>
        </p:spPr>
      </p:pic>
      <p:pic>
        <p:nvPicPr>
          <p:cNvPr id="26" name="Picture 2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6" y="388482"/>
            <a:ext cx="692817" cy="771981"/>
          </a:xfrm>
          <a:prstGeom prst="rect">
            <a:avLst/>
          </a:prstGeom>
        </p:spPr>
      </p:pic>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412683"/>
            <a:ext cx="9144000" cy="831273"/>
          </a:xfrm>
          <a:prstGeom prst="rect">
            <a:avLst/>
          </a:prstGeom>
        </p:spPr>
      </p:pic>
    </p:spTree>
    <p:extLst>
      <p:ext uri="{BB962C8B-B14F-4D97-AF65-F5344CB8AC3E}">
        <p14:creationId xmlns:p14="http://schemas.microsoft.com/office/powerpoint/2010/main" val="243691570"/>
      </p:ext>
    </p:extLst>
  </p:cSld>
  <p:clrMap bg1="lt1" tx1="dk1" bg2="lt2" tx2="dk2" accent1="accent1" accent2="accent2" accent3="accent3" accent4="accent4" accent5="accent5" accent6="accent6" hlink="hlink" folHlink="folHlink"/>
  <p:sldLayoutIdLst>
    <p:sldLayoutId id="2147483733"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Natalie Phillips\Documents\Profile Launch\Genetics Module\JPGS\Engl jpgs\Genetics_E 7.1.3 (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8561" y="1412776"/>
            <a:ext cx="6293776" cy="388843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7: Emerging Issu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425</TotalTime>
  <Words>215</Words>
  <Application>Microsoft Office PowerPoint</Application>
  <PresentationFormat>On-screen Show (4:3)</PresentationFormat>
  <Paragraphs>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7: Emerging Issues</vt:lpstr>
      <vt:lpstr>PowerPoint Presentation</vt:lpstr>
    </vt:vector>
  </TitlesOfParts>
  <Company>Blackbird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Bert Schopf</dc:creator>
  <cp:lastModifiedBy>Meghan Marcotte</cp:lastModifiedBy>
  <cp:revision>54</cp:revision>
  <dcterms:created xsi:type="dcterms:W3CDTF">2011-12-04T15:52:41Z</dcterms:created>
  <dcterms:modified xsi:type="dcterms:W3CDTF">2014-06-06T21:11:18Z</dcterms:modified>
</cp:coreProperties>
</file>