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69" autoAdjust="0"/>
    <p:restoredTop sz="73397" autoAdjust="0"/>
  </p:normalViewPr>
  <p:slideViewPr>
    <p:cSldViewPr>
      <p:cViewPr varScale="1">
        <p:scale>
          <a:sx n="59" d="100"/>
          <a:sy n="59" d="100"/>
        </p:scale>
        <p:origin x="-648" y="-90"/>
      </p:cViewPr>
      <p:guideLst>
        <p:guide orient="horz" pos="2160"/>
        <p:guide pos="2880"/>
      </p:guideLst>
    </p:cSldViewPr>
  </p:slideViewPr>
  <p:notesTextViewPr>
    <p:cViewPr>
      <p:scale>
        <a:sx n="100" d="100"/>
        <a:sy n="100" d="100"/>
      </p:scale>
      <p:origin x="6"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cihr-irsc.gc.ca/e/44825.html"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CA" sz="1200" b="0" i="0" kern="1200" dirty="0" smtClean="0">
                <a:solidFill>
                  <a:schemeClr val="tx1"/>
                </a:solidFill>
                <a:effectLst/>
                <a:latin typeface="+mn-lt"/>
                <a:ea typeface="+mn-ea"/>
                <a:cs typeface="+mn-cs"/>
              </a:rPr>
              <a:t>The demand for new genetic tests and genetic services is growing exponentially, largely because they are more readily available and affordable than ever before. In addition, genetic testing can now be used for both rare and common conditions.</a:t>
            </a:r>
            <a:r>
              <a:rPr lang="en-CA" sz="1200" b="0" i="0" kern="1200" baseline="30000" dirty="0" smtClean="0">
                <a:solidFill>
                  <a:schemeClr val="tx1"/>
                </a:solidFill>
                <a:effectLst/>
                <a:latin typeface="+mn-lt"/>
                <a:ea typeface="+mn-ea"/>
                <a:cs typeface="+mn-cs"/>
              </a:rPr>
              <a:t>1</a:t>
            </a:r>
            <a:r>
              <a:rPr lang="en-CA" sz="1200" b="0" i="0" kern="1200" dirty="0" smtClean="0">
                <a:solidFill>
                  <a:schemeClr val="tx1"/>
                </a:solidFill>
                <a:effectLst/>
                <a:latin typeface="+mn-lt"/>
                <a:ea typeface="+mn-ea"/>
                <a:cs typeface="+mn-cs"/>
              </a:rPr>
              <a:t> Requests for genetic tests and related services are increasing for chronic conditions, such as cardiovascular diseases, developmental delay, dysmorphic features, neurological disorders (e.g., neonatal seizures), and eye diseases (e.g., retinoblastoma).</a:t>
            </a:r>
          </a:p>
          <a:p>
            <a:r>
              <a:rPr lang="en-CA" sz="1200" b="0" i="0" kern="1200" dirty="0" smtClean="0">
                <a:solidFill>
                  <a:schemeClr val="tx1"/>
                </a:solidFill>
                <a:effectLst/>
                <a:latin typeface="+mn-lt"/>
                <a:ea typeface="+mn-ea"/>
                <a:cs typeface="+mn-cs"/>
              </a:rPr>
              <a:t>In 2012, the Canadian Institutes of Health Research and Genome Canada announced a $65 million program to support research projects in the fields of genomics and personalized medicine. This could result in the development of new genetic tests for Canadians.</a:t>
            </a:r>
            <a:r>
              <a:rPr lang="en-CA" sz="1200" b="0" i="0" kern="1200" baseline="30000" dirty="0" smtClean="0">
                <a:solidFill>
                  <a:schemeClr val="tx1"/>
                </a:solidFill>
                <a:effectLst/>
                <a:latin typeface="+mn-lt"/>
                <a:ea typeface="+mn-ea"/>
                <a:cs typeface="+mn-cs"/>
              </a:rPr>
              <a:t>2</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Which health professionals are ordering genetic tests is also changing. Once exclusively the job of medical geneticists, now family doctors, oncologists, neurologists, cardiologists, haematologists, ophthalmologists, microbiologists, and pathologists frequently order genetic tests.</a:t>
            </a:r>
            <a:r>
              <a:rPr lang="en-CA" sz="1200" b="0" i="0" kern="1200" baseline="30000" dirty="0" smtClean="0">
                <a:solidFill>
                  <a:schemeClr val="tx1"/>
                </a:solidFill>
                <a:effectLst/>
                <a:latin typeface="+mn-lt"/>
                <a:ea typeface="+mn-ea"/>
                <a:cs typeface="+mn-cs"/>
              </a:rPr>
              <a:t>1</a:t>
            </a:r>
            <a:endParaRPr lang="en-CA" sz="1200" b="0" i="0" kern="1200" dirty="0" smtClean="0">
              <a:solidFill>
                <a:schemeClr val="tx1"/>
              </a:solidFill>
              <a:effectLst/>
              <a:latin typeface="+mn-lt"/>
              <a:ea typeface="+mn-ea"/>
              <a:cs typeface="+mn-cs"/>
            </a:endParaRPr>
          </a:p>
          <a:p>
            <a:endParaRPr lang="en-CA" dirty="0" smtClean="0"/>
          </a:p>
          <a:p>
            <a:endParaRPr lang="en-CA" dirty="0" smtClean="0"/>
          </a:p>
          <a:p>
            <a:r>
              <a:rPr lang="en-CA" sz="1200" b="1" i="0" kern="1200" smtClean="0">
                <a:solidFill>
                  <a:schemeClr val="tx1"/>
                </a:solidFill>
                <a:effectLst/>
                <a:latin typeface="+mn-lt"/>
                <a:ea typeface="+mn-ea"/>
                <a:cs typeface="+mn-cs"/>
              </a:rPr>
              <a:t>Implications</a:t>
            </a:r>
          </a:p>
          <a:p>
            <a:endParaRPr lang="en-CA" sz="1200" b="1"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These trends in expanding genetic testing capabilities call for greater coordination and streamlined service delivery to determine which tests should be provided, where, and by whom. The increased availability of, and demand for, genetic tests and related services will put increased pressure on current programs and services, especially for common diseases and conditions.</a:t>
            </a:r>
            <a:r>
              <a:rPr lang="en-CA" sz="1200" b="0" i="0" kern="1200" baseline="30000" dirty="0" smtClean="0">
                <a:solidFill>
                  <a:schemeClr val="tx1"/>
                </a:solidFill>
                <a:effectLst/>
                <a:latin typeface="+mn-lt"/>
                <a:ea typeface="+mn-ea"/>
                <a:cs typeface="+mn-cs"/>
              </a:rPr>
              <a:t>1</a:t>
            </a:r>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
            </a:r>
            <a:br>
              <a:rPr lang="en-CA" sz="1200" b="0" i="0" kern="1200" dirty="0" smtClean="0">
                <a:solidFill>
                  <a:schemeClr val="tx1"/>
                </a:solidFill>
                <a:effectLst/>
                <a:latin typeface="+mn-lt"/>
                <a:ea typeface="+mn-ea"/>
                <a:cs typeface="+mn-cs"/>
              </a:rPr>
            </a:br>
            <a:r>
              <a:rPr lang="en-CA" sz="1200" b="0" i="1" kern="1200" baseline="30000" dirty="0" smtClean="0">
                <a:solidFill>
                  <a:schemeClr val="tx1"/>
                </a:solidFill>
                <a:effectLst/>
                <a:latin typeface="+mn-lt"/>
                <a:ea typeface="+mn-ea"/>
                <a:cs typeface="+mn-cs"/>
              </a:rPr>
              <a:t>1</a:t>
            </a:r>
            <a:r>
              <a:rPr lang="en-CA" sz="1200" b="0" i="1" kern="1200" dirty="0" smtClean="0">
                <a:solidFill>
                  <a:schemeClr val="tx1"/>
                </a:solidFill>
                <a:effectLst/>
                <a:latin typeface="+mn-lt"/>
                <a:ea typeface="+mn-ea"/>
                <a:cs typeface="+mn-cs"/>
              </a:rPr>
              <a:t>McMaster Health Forum. Evidence Brief: Coordinating the Use of Genetic Tests and Related Services in British Columbia. Hamilton, Canada: McMaster Health Forum; 2012.</a:t>
            </a:r>
            <a:br>
              <a:rPr lang="en-CA" sz="1200" b="0" i="1" kern="1200" dirty="0" smtClean="0">
                <a:solidFill>
                  <a:schemeClr val="tx1"/>
                </a:solidFill>
                <a:effectLst/>
                <a:latin typeface="+mn-lt"/>
                <a:ea typeface="+mn-ea"/>
                <a:cs typeface="+mn-cs"/>
              </a:rPr>
            </a:br>
            <a:r>
              <a:rPr lang="en-CA" sz="1200" b="0" i="1" kern="1200" baseline="30000" dirty="0" smtClean="0">
                <a:solidFill>
                  <a:schemeClr val="tx1"/>
                </a:solidFill>
                <a:effectLst/>
                <a:latin typeface="+mn-lt"/>
                <a:ea typeface="+mn-ea"/>
                <a:cs typeface="+mn-cs"/>
              </a:rPr>
              <a:t>2</a:t>
            </a:r>
            <a:r>
              <a:rPr lang="en-CA" sz="1200" b="0" i="1" kern="1200" dirty="0" smtClean="0">
                <a:solidFill>
                  <a:schemeClr val="tx1"/>
                </a:solidFill>
                <a:effectLst/>
                <a:latin typeface="+mn-lt"/>
                <a:ea typeface="+mn-ea"/>
                <a:cs typeface="+mn-cs"/>
              </a:rPr>
              <a:t>Canadian Institutes of Health Research. Harper government invests in personalized medicine. Canadian Institutes of Health Research; 2012.</a:t>
            </a:r>
            <a:r>
              <a:rPr lang="en-CA" sz="1200" b="0" i="1" u="sng" kern="1200" dirty="0" smtClean="0">
                <a:solidFill>
                  <a:schemeClr val="tx1"/>
                </a:solidFill>
                <a:effectLst/>
                <a:latin typeface="+mn-lt"/>
                <a:ea typeface="+mn-ea"/>
                <a:cs typeface="+mn-cs"/>
                <a:hlinkClick r:id="rId3"/>
              </a:rPr>
              <a:t>http://www.cihr-irsc.gc.ca/e/44825.html</a:t>
            </a:r>
            <a:endParaRPr lang="en-CA" sz="1200" b="0" i="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2024232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41974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4" name="Rectangle 13"/>
          <p:cNvSpPr/>
          <p:nvPr userDrawn="1"/>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TextBox 7"/>
          <p:cNvSpPr txBox="1">
            <a:spLocks noChangeArrowheads="1"/>
          </p:cNvSpPr>
          <p:nvPr userDrawn="1"/>
        </p:nvSpPr>
        <p:spPr bwMode="auto">
          <a:xfrm>
            <a:off x="1116012" y="404813"/>
            <a:ext cx="8027987"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8" name="TextBox 9"/>
          <p:cNvSpPr txBox="1">
            <a:spLocks noChangeArrowheads="1"/>
          </p:cNvSpPr>
          <p:nvPr userDrawn="1"/>
        </p:nvSpPr>
        <p:spPr bwMode="auto">
          <a:xfrm>
            <a:off x="539750" y="6237312"/>
            <a:ext cx="5976938" cy="338138"/>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9" name="TextBox 11"/>
          <p:cNvSpPr txBox="1">
            <a:spLocks noChangeArrowheads="1"/>
          </p:cNvSpPr>
          <p:nvPr userDrawn="1"/>
        </p:nvSpPr>
        <p:spPr bwMode="auto">
          <a:xfrm>
            <a:off x="7019925" y="6526237"/>
            <a:ext cx="2124075" cy="215900"/>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2014 </a:t>
            </a:r>
            <a:r>
              <a:rPr lang="en-US" sz="800" dirty="0">
                <a:solidFill>
                  <a:schemeClr val="bg1"/>
                </a:solidFill>
                <a:latin typeface="Calibri" pitchFamily="34" charset="0"/>
              </a:rPr>
              <a:t>Canadian Institute of Child Health</a:t>
            </a:r>
          </a:p>
        </p:txBody>
      </p:sp>
      <p:sp>
        <p:nvSpPr>
          <p:cNvPr id="20" name="TextBox 12"/>
          <p:cNvSpPr txBox="1">
            <a:spLocks noChangeArrowheads="1"/>
          </p:cNvSpPr>
          <p:nvPr userDrawn="1"/>
        </p:nvSpPr>
        <p:spPr bwMode="auto">
          <a:xfrm>
            <a:off x="539750" y="6526237"/>
            <a:ext cx="6480175" cy="230188"/>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21" name="Rectangle 20"/>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a:defRPr/>
            </a:pPr>
            <a:r>
              <a:rPr lang="en-US" sz="1200" b="1" kern="1200" dirty="0" smtClean="0">
                <a:solidFill>
                  <a:schemeClr val="bg1"/>
                </a:solidFill>
                <a:latin typeface="+mn-lt"/>
                <a:ea typeface="+mn-ea"/>
                <a:cs typeface="Arial" panose="020B0604020202020204" pitchFamily="34" charset="0"/>
              </a:rPr>
              <a:t>Section 7: Emerging Issues</a:t>
            </a:r>
            <a:endParaRPr lang="en-US" sz="1200" kern="1200" dirty="0">
              <a:solidFill>
                <a:schemeClr val="bg1"/>
              </a:solidFill>
              <a:latin typeface="+mn-lt"/>
              <a:ea typeface="+mn-ea"/>
              <a:cs typeface="Arial" panose="020B0604020202020204" pitchFamily="34" charset="0"/>
            </a:endParaRPr>
          </a:p>
        </p:txBody>
      </p:sp>
      <p:cxnSp>
        <p:nvCxnSpPr>
          <p:cNvPr id="23" name="Straight Connector 22"/>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Rectangle 23"/>
          <p:cNvSpPr/>
          <p:nvPr userDrawn="1"/>
        </p:nvSpPr>
        <p:spPr>
          <a:xfrm>
            <a:off x="1259632" y="888975"/>
            <a:ext cx="2376264" cy="307777"/>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Genetics and Paediatric Health</a:t>
            </a:r>
            <a:endParaRPr lang="en-US" sz="1400" dirty="0">
              <a:solidFill>
                <a:prstClr val="black"/>
              </a:solidFill>
              <a:latin typeface="+mn-lt"/>
            </a:endParaRPr>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92797"/>
            <a:ext cx="288230" cy="320781"/>
          </a:xfrm>
          <a:prstGeom prst="rect">
            <a:avLst/>
          </a:prstGeom>
        </p:spPr>
      </p:pic>
      <p:pic>
        <p:nvPicPr>
          <p:cNvPr id="26" name="Picture 2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243691570"/>
      </p:ext>
    </p:extLst>
  </p:cSld>
  <p:clrMap bg1="lt1" tx1="dk1" bg2="lt2" tx2="dk2" accent1="accent1" accent2="accent2" accent3="accent3" accent4="accent4" accent5="accent5" accent6="accent6" hlink="hlink" folHlink="folHlink"/>
  <p:sldLayoutIdLst>
    <p:sldLayoutId id="2147483733"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atalie Phillips\Documents\Profile Launch\Genetics Module\JPGS\Engl jpgs\Genetics_E 7.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0980" y="1372871"/>
            <a:ext cx="6389372" cy="396615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7: Emerging Issu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422</TotalTime>
  <Words>42</Words>
  <Application>Microsoft Office PowerPoint</Application>
  <PresentationFormat>On-screen Show (4:3)</PresentationFormat>
  <Paragraphs>11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7: Emerging Issues</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52</cp:revision>
  <dcterms:created xsi:type="dcterms:W3CDTF">2011-12-04T15:52:41Z</dcterms:created>
  <dcterms:modified xsi:type="dcterms:W3CDTF">2014-06-06T21:10:09Z</dcterms:modified>
</cp:coreProperties>
</file>