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lie Phillips" initials="NP" lastIdx="3" clrIdx="0"/>
  <p:cmAuthor id="1" name="Bert Schopf" initials="B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35E"/>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59801" autoAdjust="0"/>
  </p:normalViewPr>
  <p:slideViewPr>
    <p:cSldViewPr>
      <p:cViewPr varScale="1">
        <p:scale>
          <a:sx n="42" d="100"/>
          <a:sy n="42" d="100"/>
        </p:scale>
        <p:origin x="-10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F54829-3733-4DEA-967B-FEA401BD0454}" type="datetimeFigureOut">
              <a:rPr lang="en-US"/>
              <a:pPr>
                <a:defRPr/>
              </a:pPr>
              <a:t>6/10/2014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34BB05C-9CFB-454C-856A-2A660F79AF30}" type="slidenum">
              <a:rPr lang="en-US"/>
              <a:pPr>
                <a:defRPr/>
              </a:pPr>
              <a:t>‹#›</a:t>
            </a:fld>
            <a:endParaRPr lang="en-US"/>
          </a:p>
        </p:txBody>
      </p:sp>
    </p:spTree>
    <p:extLst>
      <p:ext uri="{BB962C8B-B14F-4D97-AF65-F5344CB8AC3E}">
        <p14:creationId xmlns:p14="http://schemas.microsoft.com/office/powerpoint/2010/main" val="3344985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ogc.org/wp-content/uploads/2013/01/gui245CPG1008E.pdf"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CA" sz="1200" b="0" i="0" kern="1200" dirty="0" smtClean="0">
                <a:solidFill>
                  <a:schemeClr val="tx1"/>
                </a:solidFill>
                <a:effectLst/>
                <a:latin typeface="+mn-lt"/>
                <a:ea typeface="+mn-ea"/>
                <a:cs typeface="+mn-cs"/>
              </a:rPr>
              <a:t>FASD is the leading cause of preventable developmental disability among Canadians. Because health behaviours must be considered within the greater context of the lives of women and their families, women require a variety of support, education, and policy approaches to enable them to maintain their health. A number of national groups in Canada have endorsed evidence-based practice guidelines – Alcohol Use and Pregnancy Consensus Clinical Guidelines – to help practitioners support women around alcohol use.</a:t>
            </a:r>
            <a:r>
              <a:rPr lang="en-CA" sz="1200" b="0" i="0" kern="1200" baseline="30000" dirty="0" smtClean="0">
                <a:solidFill>
                  <a:schemeClr val="tx1"/>
                </a:solidFill>
                <a:effectLst/>
                <a:latin typeface="+mn-lt"/>
                <a:ea typeface="+mn-ea"/>
                <a:cs typeface="+mn-cs"/>
              </a:rPr>
              <a:t>1</a:t>
            </a:r>
            <a:endParaRPr lang="en-CA" sz="1200" b="0" i="0" kern="120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CA" b="1"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CA" b="1"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CA" b="1" dirty="0" smtClean="0"/>
              <a:t>Alcohol Use and Pregnancy: Consensus Clinical Guidelines</a:t>
            </a:r>
          </a:p>
          <a:p>
            <a:pPr marL="0" marR="0" indent="0" algn="l" defTabSz="914400" rtl="0" eaLnBrk="0" fontAlgn="base" latinLnBrk="0" hangingPunct="0">
              <a:lnSpc>
                <a:spcPct val="100000"/>
              </a:lnSpc>
              <a:spcBef>
                <a:spcPct val="30000"/>
              </a:spcBef>
              <a:spcAft>
                <a:spcPct val="0"/>
              </a:spcAft>
              <a:buClrTx/>
              <a:buSzTx/>
              <a:buFontTx/>
              <a:buNone/>
              <a:tabLst/>
              <a:defRPr/>
            </a:pPr>
            <a:r>
              <a:rPr lang="en-CA" sz="1200" b="0" i="0" kern="1200" dirty="0" smtClean="0">
                <a:solidFill>
                  <a:schemeClr val="tx1"/>
                </a:solidFill>
                <a:effectLst/>
                <a:latin typeface="+mn-lt"/>
                <a:ea typeface="+mn-ea"/>
                <a:cs typeface="+mn-cs"/>
              </a:rPr>
              <a:t/>
            </a:r>
            <a:br>
              <a:rPr lang="en-CA" sz="1200" b="0" i="0" kern="1200" dirty="0" smtClean="0">
                <a:solidFill>
                  <a:schemeClr val="tx1"/>
                </a:solidFill>
                <a:effectLst/>
                <a:latin typeface="+mn-lt"/>
                <a:ea typeface="+mn-ea"/>
                <a:cs typeface="+mn-cs"/>
              </a:rPr>
            </a:br>
            <a:r>
              <a:rPr lang="en-CA" sz="1200" b="0" i="0" kern="1200" dirty="0" smtClean="0">
                <a:solidFill>
                  <a:schemeClr val="tx1"/>
                </a:solidFill>
                <a:effectLst/>
                <a:latin typeface="+mn-lt"/>
                <a:ea typeface="+mn-ea"/>
                <a:cs typeface="+mn-cs"/>
              </a:rPr>
              <a:t>• Universal screening for alcohol consumption should be done periodically for all pregnant women and women of child-bearing age. </a:t>
            </a:r>
            <a:br>
              <a:rPr lang="en-CA" sz="1200" b="0" i="0" kern="1200" dirty="0" smtClean="0">
                <a:solidFill>
                  <a:schemeClr val="tx1"/>
                </a:solidFill>
                <a:effectLst/>
                <a:latin typeface="+mn-lt"/>
                <a:ea typeface="+mn-ea"/>
                <a:cs typeface="+mn-cs"/>
              </a:rPr>
            </a:br>
            <a:r>
              <a:rPr lang="en-CA" sz="1200" b="0" i="0" kern="1200" dirty="0" smtClean="0">
                <a:solidFill>
                  <a:schemeClr val="tx1"/>
                </a:solidFill>
                <a:effectLst/>
                <a:latin typeface="+mn-lt"/>
                <a:ea typeface="+mn-ea"/>
                <a:cs typeface="+mn-cs"/>
              </a:rPr>
              <a:t>• Healthcare providers should create a safe environment for women to report alcohol consumption. </a:t>
            </a:r>
            <a:br>
              <a:rPr lang="en-CA" sz="1200" b="0" i="0" kern="1200" dirty="0" smtClean="0">
                <a:solidFill>
                  <a:schemeClr val="tx1"/>
                </a:solidFill>
                <a:effectLst/>
                <a:latin typeface="+mn-lt"/>
                <a:ea typeface="+mn-ea"/>
                <a:cs typeface="+mn-cs"/>
              </a:rPr>
            </a:br>
            <a:r>
              <a:rPr lang="en-CA" sz="1200" b="0" i="0" kern="1200" dirty="0" smtClean="0">
                <a:solidFill>
                  <a:schemeClr val="tx1"/>
                </a:solidFill>
                <a:effectLst/>
                <a:latin typeface="+mn-lt"/>
                <a:ea typeface="+mn-ea"/>
                <a:cs typeface="+mn-cs"/>
              </a:rPr>
              <a:t>• The public should be informed that alcohol screening and support for women at risk is part of routine women’s healthcare. </a:t>
            </a:r>
            <a:br>
              <a:rPr lang="en-CA" sz="1200" b="0" i="0" kern="1200" dirty="0" smtClean="0">
                <a:solidFill>
                  <a:schemeClr val="tx1"/>
                </a:solidFill>
                <a:effectLst/>
                <a:latin typeface="+mn-lt"/>
                <a:ea typeface="+mn-ea"/>
                <a:cs typeface="+mn-cs"/>
              </a:rPr>
            </a:br>
            <a:r>
              <a:rPr lang="en-CA" sz="1200" b="0" i="0" kern="1200" dirty="0" smtClean="0">
                <a:solidFill>
                  <a:schemeClr val="tx1"/>
                </a:solidFill>
                <a:effectLst/>
                <a:latin typeface="+mn-lt"/>
                <a:ea typeface="+mn-ea"/>
                <a:cs typeface="+mn-cs"/>
              </a:rPr>
              <a:t>• Healthcare providers should be aware of the risk factors associated with alcohol use in women of reproductive age. </a:t>
            </a:r>
            <a:br>
              <a:rPr lang="en-CA" sz="1200" b="0" i="0" kern="1200" dirty="0" smtClean="0">
                <a:solidFill>
                  <a:schemeClr val="tx1"/>
                </a:solidFill>
                <a:effectLst/>
                <a:latin typeface="+mn-lt"/>
                <a:ea typeface="+mn-ea"/>
                <a:cs typeface="+mn-cs"/>
              </a:rPr>
            </a:br>
            <a:r>
              <a:rPr lang="en-CA" sz="1200" b="0" i="0" kern="1200" dirty="0" smtClean="0">
                <a:solidFill>
                  <a:schemeClr val="tx1"/>
                </a:solidFill>
                <a:effectLst/>
                <a:latin typeface="+mn-lt"/>
                <a:ea typeface="+mn-ea"/>
                <a:cs typeface="+mn-cs"/>
              </a:rPr>
              <a:t>• Brief interventions are effective and should be provided by healthcare providers for women with at-risk drinking. </a:t>
            </a:r>
            <a:br>
              <a:rPr lang="en-CA" sz="1200" b="0" i="0" kern="1200" dirty="0" smtClean="0">
                <a:solidFill>
                  <a:schemeClr val="tx1"/>
                </a:solidFill>
                <a:effectLst/>
                <a:latin typeface="+mn-lt"/>
                <a:ea typeface="+mn-ea"/>
                <a:cs typeface="+mn-cs"/>
              </a:rPr>
            </a:br>
            <a:r>
              <a:rPr lang="en-CA" sz="1200" b="0" i="0" kern="1200" dirty="0" smtClean="0">
                <a:solidFill>
                  <a:schemeClr val="tx1"/>
                </a:solidFill>
                <a:effectLst/>
                <a:latin typeface="+mn-lt"/>
                <a:ea typeface="+mn-ea"/>
                <a:cs typeface="+mn-cs"/>
              </a:rPr>
              <a:t>• If a woman continues to use alcohol during pregnancy, harm reduction/treatment strategies should be encouraged. </a:t>
            </a:r>
            <a:br>
              <a:rPr lang="en-CA" sz="1200" b="0" i="0" kern="1200" dirty="0" smtClean="0">
                <a:solidFill>
                  <a:schemeClr val="tx1"/>
                </a:solidFill>
                <a:effectLst/>
                <a:latin typeface="+mn-lt"/>
                <a:ea typeface="+mn-ea"/>
                <a:cs typeface="+mn-cs"/>
              </a:rPr>
            </a:br>
            <a:r>
              <a:rPr lang="en-CA" sz="1200" b="0" i="0" kern="1200" dirty="0" smtClean="0">
                <a:solidFill>
                  <a:schemeClr val="tx1"/>
                </a:solidFill>
                <a:effectLst/>
                <a:latin typeface="+mn-lt"/>
                <a:ea typeface="+mn-ea"/>
                <a:cs typeface="+mn-cs"/>
              </a:rPr>
              <a:t>• Pregnant women should be given priority access to withdrawal management and treatment.</a:t>
            </a:r>
            <a:br>
              <a:rPr lang="en-CA" sz="1200" b="0" i="0" kern="1200" dirty="0" smtClean="0">
                <a:solidFill>
                  <a:schemeClr val="tx1"/>
                </a:solidFill>
                <a:effectLst/>
                <a:latin typeface="+mn-lt"/>
                <a:ea typeface="+mn-ea"/>
                <a:cs typeface="+mn-cs"/>
              </a:rPr>
            </a:br>
            <a:r>
              <a:rPr lang="en-CA" sz="1200" b="0" i="0" kern="1200" dirty="0" smtClean="0">
                <a:solidFill>
                  <a:schemeClr val="tx1"/>
                </a:solidFill>
                <a:effectLst/>
                <a:latin typeface="+mn-lt"/>
                <a:ea typeface="+mn-ea"/>
                <a:cs typeface="+mn-cs"/>
              </a:rPr>
              <a:t>• Healthcare providers should advise women that low-level consumption of alcohol in early pregnancy is not an indication for termination of pregnancy.</a:t>
            </a:r>
          </a:p>
          <a:p>
            <a:endParaRPr lang="en-CA" sz="1200" b="0" i="0" kern="1200" dirty="0" smtClean="0">
              <a:solidFill>
                <a:schemeClr val="tx1"/>
              </a:solidFill>
              <a:effectLst/>
              <a:latin typeface="+mn-lt"/>
              <a:ea typeface="+mn-ea"/>
              <a:cs typeface="+mn-cs"/>
            </a:endParaRPr>
          </a:p>
          <a:p>
            <a:r>
              <a:rPr lang="en-CA" sz="1200" b="0" i="1" kern="1200" dirty="0" smtClean="0">
                <a:solidFill>
                  <a:schemeClr val="tx1"/>
                </a:solidFill>
                <a:effectLst/>
                <a:latin typeface="+mn-lt"/>
                <a:ea typeface="+mn-ea"/>
                <a:cs typeface="+mn-cs"/>
              </a:rPr>
              <a:t>Source: Carson G, Cox LV, Crane J, </a:t>
            </a:r>
            <a:r>
              <a:rPr lang="en-CA" sz="1200" b="0" i="1" kern="1200" dirty="0" err="1" smtClean="0">
                <a:solidFill>
                  <a:schemeClr val="tx1"/>
                </a:solidFill>
                <a:effectLst/>
                <a:latin typeface="+mn-lt"/>
                <a:ea typeface="+mn-ea"/>
                <a:cs typeface="+mn-cs"/>
              </a:rPr>
              <a:t>Croeau</a:t>
            </a:r>
            <a:r>
              <a:rPr lang="en-CA" sz="1200" b="0" i="1" kern="1200" dirty="0" smtClean="0">
                <a:solidFill>
                  <a:schemeClr val="tx1"/>
                </a:solidFill>
                <a:effectLst/>
                <a:latin typeface="+mn-lt"/>
                <a:ea typeface="+mn-ea"/>
                <a:cs typeface="+mn-cs"/>
              </a:rPr>
              <a:t> P, Graves L, </a:t>
            </a:r>
            <a:r>
              <a:rPr lang="en-CA" sz="1200" b="0" i="1" kern="1200" dirty="0" err="1" smtClean="0">
                <a:solidFill>
                  <a:schemeClr val="tx1"/>
                </a:solidFill>
                <a:effectLst/>
                <a:latin typeface="+mn-lt"/>
                <a:ea typeface="+mn-ea"/>
                <a:cs typeface="+mn-cs"/>
              </a:rPr>
              <a:t>Kluka</a:t>
            </a:r>
            <a:r>
              <a:rPr lang="en-CA" sz="1200" b="0" i="1" kern="1200" dirty="0" smtClean="0">
                <a:solidFill>
                  <a:schemeClr val="tx1"/>
                </a:solidFill>
                <a:effectLst/>
                <a:latin typeface="+mn-lt"/>
                <a:ea typeface="+mn-ea"/>
                <a:cs typeface="+mn-cs"/>
              </a:rPr>
              <a:t> S, et al. Alcohol Use and Pregnancy Consensus Clinical Guidelines. SOGC Clinical Practice Guideline. JOGC. 2010;32(8). </a:t>
            </a:r>
            <a:r>
              <a:rPr lang="en-CA" sz="1200" b="0" i="1" u="sng" kern="1200" dirty="0" smtClean="0">
                <a:solidFill>
                  <a:schemeClr val="tx1"/>
                </a:solidFill>
                <a:effectLst/>
                <a:latin typeface="+mn-lt"/>
                <a:ea typeface="+mn-ea"/>
                <a:cs typeface="+mn-cs"/>
                <a:hlinkClick r:id="rId3"/>
              </a:rPr>
              <a:t>http://sogc.org/wp-content/uploads/2013/01/gui245CPG1008E.pdf</a:t>
            </a:r>
            <a:endParaRPr lang="en-CA" sz="1200" b="0" i="0" kern="1200" dirty="0" smtClean="0">
              <a:solidFill>
                <a:schemeClr val="tx1"/>
              </a:solidFill>
              <a:effectLst/>
              <a:latin typeface="+mn-lt"/>
              <a:ea typeface="+mn-ea"/>
              <a:cs typeface="+mn-cs"/>
            </a:endParaRPr>
          </a:p>
          <a:p>
            <a:endParaRPr lang="en-CA" sz="1200" b="0" i="0" kern="1200" dirty="0" smtClean="0">
              <a:solidFill>
                <a:schemeClr val="tx1"/>
              </a:solidFill>
              <a:effectLst/>
              <a:latin typeface="+mn-lt"/>
              <a:ea typeface="+mn-ea"/>
              <a:cs typeface="+mn-cs"/>
            </a:endParaRPr>
          </a:p>
          <a:p>
            <a:endParaRPr lang="en-CA" sz="1200" b="0" i="0" kern="1200" dirty="0" smtClean="0">
              <a:solidFill>
                <a:schemeClr val="tx1"/>
              </a:solidFill>
              <a:effectLst/>
              <a:latin typeface="+mn-lt"/>
              <a:ea typeface="+mn-ea"/>
              <a:cs typeface="+mn-cs"/>
            </a:endParaRPr>
          </a:p>
          <a:p>
            <a:endParaRPr lang="en-CA" sz="1200" b="0" i="0" kern="1200" dirty="0" smtClean="0">
              <a:solidFill>
                <a:schemeClr val="tx1"/>
              </a:solidFill>
              <a:effectLst/>
              <a:latin typeface="+mn-lt"/>
              <a:ea typeface="+mn-ea"/>
              <a:cs typeface="+mn-cs"/>
            </a:endParaRPr>
          </a:p>
          <a:p>
            <a:endParaRPr lang="en-CA" sz="1200" b="0" i="0" kern="1200" dirty="0" smtClean="0">
              <a:solidFill>
                <a:schemeClr val="tx1"/>
              </a:solidFill>
              <a:effectLst/>
              <a:latin typeface="+mn-lt"/>
              <a:ea typeface="+mn-ea"/>
              <a:cs typeface="+mn-cs"/>
            </a:endParaRPr>
          </a:p>
          <a:p>
            <a:r>
              <a:rPr lang="en-CA" sz="1200" b="0" i="0" kern="1200" dirty="0" smtClean="0">
                <a:solidFill>
                  <a:schemeClr val="tx1"/>
                </a:solidFill>
                <a:effectLst/>
                <a:latin typeface="+mn-lt"/>
                <a:ea typeface="+mn-ea"/>
                <a:cs typeface="+mn-cs"/>
              </a:rPr>
              <a:t/>
            </a:r>
            <a:br>
              <a:rPr lang="en-CA" sz="1200" b="0" i="0" kern="1200" dirty="0" smtClean="0">
                <a:solidFill>
                  <a:schemeClr val="tx1"/>
                </a:solidFill>
                <a:effectLst/>
                <a:latin typeface="+mn-lt"/>
                <a:ea typeface="+mn-ea"/>
                <a:cs typeface="+mn-cs"/>
              </a:rPr>
            </a:br>
            <a:r>
              <a:rPr lang="en-CA" sz="1200" b="0" i="1" kern="1200" baseline="30000" dirty="0" smtClean="0">
                <a:solidFill>
                  <a:schemeClr val="tx1"/>
                </a:solidFill>
                <a:effectLst/>
                <a:latin typeface="+mn-lt"/>
                <a:ea typeface="+mn-ea"/>
                <a:cs typeface="+mn-cs"/>
              </a:rPr>
              <a:t>1</a:t>
            </a:r>
            <a:r>
              <a:rPr lang="en-CA" sz="1200" b="0" i="1" kern="1200" dirty="0" smtClean="0">
                <a:solidFill>
                  <a:schemeClr val="tx1"/>
                </a:solidFill>
                <a:effectLst/>
                <a:latin typeface="+mn-lt"/>
                <a:ea typeface="+mn-ea"/>
                <a:cs typeface="+mn-cs"/>
              </a:rPr>
              <a:t>Endorsed by: The Society of Obstetricians and Gynaecologists of Canada; </a:t>
            </a:r>
            <a:r>
              <a:rPr lang="en-CA" sz="1200" b="0" i="1" kern="1200" dirty="0" err="1" smtClean="0">
                <a:solidFill>
                  <a:schemeClr val="tx1"/>
                </a:solidFill>
                <a:effectLst/>
                <a:latin typeface="+mn-lt"/>
                <a:ea typeface="+mn-ea"/>
                <a:cs typeface="+mn-cs"/>
              </a:rPr>
              <a:t>Motherisk</a:t>
            </a:r>
            <a:r>
              <a:rPr lang="en-CA" sz="1200" b="0" i="1" kern="1200" dirty="0" smtClean="0">
                <a:solidFill>
                  <a:schemeClr val="tx1"/>
                </a:solidFill>
                <a:effectLst/>
                <a:latin typeface="+mn-lt"/>
                <a:ea typeface="+mn-ea"/>
                <a:cs typeface="+mn-cs"/>
              </a:rPr>
              <a:t>; The College of Family Physicians of Canada; Canadian Association of Midwives; Association of Obstetricians and Gynecologists of Quebec; Federation of Medical Women of Canada; Society of Rural Physicians of Canada; Canadian Association of Perinatal and Women’s Health Nurses.</a:t>
            </a:r>
            <a:endParaRPr lang="en-CA" sz="1200" b="0" i="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pPr>
              <a:defRPr/>
            </a:pPr>
            <a:fld id="{734BB05C-9CFB-454C-856A-2A660F79AF30}" type="slidenum">
              <a:rPr lang="en-US" smtClean="0"/>
              <a:pPr>
                <a:defRPr/>
              </a:pPr>
              <a:t>1</a:t>
            </a:fld>
            <a:endParaRPr lang="en-US"/>
          </a:p>
        </p:txBody>
      </p:sp>
    </p:spTree>
    <p:extLst>
      <p:ext uri="{BB962C8B-B14F-4D97-AF65-F5344CB8AC3E}">
        <p14:creationId xmlns:p14="http://schemas.microsoft.com/office/powerpoint/2010/main" val="439851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329834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4" name="Rectangle 13"/>
          <p:cNvSpPr/>
          <p:nvPr userDrawn="1"/>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TextBox 7"/>
          <p:cNvSpPr txBox="1">
            <a:spLocks noChangeArrowheads="1"/>
          </p:cNvSpPr>
          <p:nvPr userDrawn="1"/>
        </p:nvSpPr>
        <p:spPr bwMode="auto">
          <a:xfrm>
            <a:off x="1116012" y="404813"/>
            <a:ext cx="8027987" cy="477054"/>
          </a:xfrm>
          <a:prstGeom prst="rect">
            <a:avLst/>
          </a:prstGeom>
          <a:noFill/>
          <a:ln w="9525">
            <a:noFill/>
            <a:miter lim="800000"/>
            <a:headEnd/>
            <a:tailEnd/>
          </a:ln>
        </p:spPr>
        <p:txBody>
          <a:bodyPr wrap="square">
            <a:spAutoFit/>
          </a:bodyPr>
          <a:lstStyle/>
          <a:p>
            <a:pPr>
              <a:defRPr/>
            </a:pPr>
            <a:r>
              <a:rPr lang="en-US" sz="2500" b="1" dirty="0">
                <a:latin typeface="Calibri" pitchFamily="34" charset="0"/>
              </a:rPr>
              <a:t>The Health of Canada’s Children and </a:t>
            </a:r>
            <a:r>
              <a:rPr lang="en-US" sz="2500" b="1" dirty="0" smtClean="0">
                <a:latin typeface="Calibri" pitchFamily="34" charset="0"/>
              </a:rPr>
              <a:t>Youth: A </a:t>
            </a:r>
            <a:r>
              <a:rPr lang="en-US" sz="2500" b="1" dirty="0">
                <a:latin typeface="Calibri" pitchFamily="34" charset="0"/>
              </a:rPr>
              <a:t>CICH Profile</a:t>
            </a:r>
          </a:p>
        </p:txBody>
      </p:sp>
      <p:sp>
        <p:nvSpPr>
          <p:cNvPr id="18" name="TextBox 9"/>
          <p:cNvSpPr txBox="1">
            <a:spLocks noChangeArrowheads="1"/>
          </p:cNvSpPr>
          <p:nvPr userDrawn="1"/>
        </p:nvSpPr>
        <p:spPr bwMode="auto">
          <a:xfrm>
            <a:off x="539750" y="6237312"/>
            <a:ext cx="5976938" cy="338138"/>
          </a:xfrm>
          <a:prstGeom prst="rect">
            <a:avLst/>
          </a:prstGeom>
          <a:noFill/>
          <a:ln w="9525">
            <a:noFill/>
            <a:miter lim="800000"/>
            <a:headEnd/>
            <a:tailEnd/>
          </a:ln>
        </p:spPr>
        <p:txBody>
          <a:bodyPr>
            <a:spAutoFit/>
          </a:bodyPr>
          <a:lstStyle/>
          <a:p>
            <a:pPr>
              <a:defRPr/>
            </a:pPr>
            <a:r>
              <a:rPr lang="en-US" sz="1600" b="1" dirty="0">
                <a:solidFill>
                  <a:schemeClr val="bg1"/>
                </a:solidFill>
                <a:latin typeface="Calibri" pitchFamily="34" charset="0"/>
              </a:rPr>
              <a:t>The Health of Canada’s Children and Youth — A CICH Profile</a:t>
            </a:r>
          </a:p>
        </p:txBody>
      </p:sp>
      <p:sp>
        <p:nvSpPr>
          <p:cNvPr id="19" name="TextBox 11"/>
          <p:cNvSpPr txBox="1">
            <a:spLocks noChangeArrowheads="1"/>
          </p:cNvSpPr>
          <p:nvPr userDrawn="1"/>
        </p:nvSpPr>
        <p:spPr bwMode="auto">
          <a:xfrm>
            <a:off x="7019925" y="6526237"/>
            <a:ext cx="2124075" cy="215900"/>
          </a:xfrm>
          <a:prstGeom prst="rect">
            <a:avLst/>
          </a:prstGeom>
          <a:noFill/>
          <a:ln w="9525">
            <a:noFill/>
            <a:miter lim="800000"/>
            <a:headEnd/>
            <a:tailEnd/>
          </a:ln>
        </p:spPr>
        <p:txBody>
          <a:bodyPr>
            <a:spAutoFit/>
          </a:bodyPr>
          <a:lstStyle/>
          <a:p>
            <a:pPr>
              <a:defRPr/>
            </a:pPr>
            <a:r>
              <a:rPr lang="en-US" sz="800" dirty="0">
                <a:solidFill>
                  <a:schemeClr val="bg1"/>
                </a:solidFill>
                <a:latin typeface="Calibri" pitchFamily="34" charset="0"/>
              </a:rPr>
              <a:t>© </a:t>
            </a:r>
            <a:r>
              <a:rPr lang="en-US" sz="800" dirty="0" smtClean="0">
                <a:solidFill>
                  <a:schemeClr val="bg1"/>
                </a:solidFill>
                <a:latin typeface="Calibri" pitchFamily="34" charset="0"/>
              </a:rPr>
              <a:t>2014 </a:t>
            </a:r>
            <a:r>
              <a:rPr lang="en-US" sz="800" dirty="0">
                <a:solidFill>
                  <a:schemeClr val="bg1"/>
                </a:solidFill>
                <a:latin typeface="Calibri" pitchFamily="34" charset="0"/>
              </a:rPr>
              <a:t>Canadian Institute of Child Health</a:t>
            </a:r>
          </a:p>
        </p:txBody>
      </p:sp>
      <p:sp>
        <p:nvSpPr>
          <p:cNvPr id="20" name="TextBox 12"/>
          <p:cNvSpPr txBox="1">
            <a:spLocks noChangeArrowheads="1"/>
          </p:cNvSpPr>
          <p:nvPr userDrawn="1"/>
        </p:nvSpPr>
        <p:spPr bwMode="auto">
          <a:xfrm>
            <a:off x="539750" y="6526237"/>
            <a:ext cx="6480175" cy="230188"/>
          </a:xfrm>
          <a:prstGeom prst="rect">
            <a:avLst/>
          </a:prstGeom>
          <a:noFill/>
          <a:ln w="9525">
            <a:noFill/>
            <a:miter lim="800000"/>
            <a:headEnd/>
            <a:tailEnd/>
          </a:ln>
        </p:spPr>
        <p:txBody>
          <a:bodyPr>
            <a:spAutoFit/>
          </a:bodyPr>
          <a:lstStyle/>
          <a:p>
            <a:pPr>
              <a:defRPr/>
            </a:pPr>
            <a:r>
              <a:rPr lang="en-US" sz="900" dirty="0">
                <a:solidFill>
                  <a:schemeClr val="bg1"/>
                </a:solidFill>
                <a:latin typeface="Calibri" pitchFamily="34" charset="0"/>
              </a:rPr>
              <a:t>This page is only one section of the CICH Profile, for more interesting data on children and youth visit </a:t>
            </a:r>
            <a:r>
              <a:rPr lang="en-US" sz="900" b="1" dirty="0">
                <a:solidFill>
                  <a:schemeClr val="bg1"/>
                </a:solidFill>
                <a:latin typeface="Calibri" pitchFamily="34" charset="0"/>
              </a:rPr>
              <a:t>http://profile.cich.ca/</a:t>
            </a:r>
            <a:endParaRPr lang="en-US" sz="900" b="1" dirty="0">
              <a:latin typeface="Calibri" pitchFamily="34" charset="0"/>
            </a:endParaRPr>
          </a:p>
        </p:txBody>
      </p:sp>
      <p:sp>
        <p:nvSpPr>
          <p:cNvPr id="21" name="Rectangle 20"/>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TextBox 15"/>
          <p:cNvSpPr txBox="1">
            <a:spLocks noChangeArrowheads="1"/>
          </p:cNvSpPr>
          <p:nvPr userDrawn="1"/>
        </p:nvSpPr>
        <p:spPr bwMode="auto">
          <a:xfrm>
            <a:off x="3865526" y="908720"/>
            <a:ext cx="4996920" cy="276999"/>
          </a:xfrm>
          <a:prstGeom prst="rect">
            <a:avLst/>
          </a:prstGeom>
          <a:solidFill>
            <a:srgbClr val="1E335E"/>
          </a:solidFill>
          <a:ln w="9525">
            <a:noFill/>
            <a:miter lim="800000"/>
            <a:headEnd/>
            <a:tailEnd/>
          </a:ln>
        </p:spPr>
        <p:txBody>
          <a:bodyPr wrap="square">
            <a:spAutoFit/>
          </a:bodyPr>
          <a:lstStyle/>
          <a:p>
            <a:pPr>
              <a:defRPr/>
            </a:pPr>
            <a:r>
              <a:rPr lang="en-US" sz="1200" b="1" kern="1200" dirty="0" smtClean="0">
                <a:solidFill>
                  <a:schemeClr val="bg1"/>
                </a:solidFill>
                <a:latin typeface="+mn-lt"/>
                <a:ea typeface="+mn-ea"/>
                <a:cs typeface="Arial" panose="020B0604020202020204" pitchFamily="34" charset="0"/>
              </a:rPr>
              <a:t>Section 6: Alcohol: A Teratogen</a:t>
            </a:r>
            <a:endParaRPr lang="en-US" sz="1200" kern="1200" dirty="0">
              <a:solidFill>
                <a:schemeClr val="bg1"/>
              </a:solidFill>
              <a:latin typeface="+mn-lt"/>
              <a:ea typeface="+mn-ea"/>
              <a:cs typeface="Arial" panose="020B0604020202020204" pitchFamily="34" charset="0"/>
            </a:endParaRPr>
          </a:p>
        </p:txBody>
      </p:sp>
      <p:cxnSp>
        <p:nvCxnSpPr>
          <p:cNvPr id="23" name="Straight Connector 22"/>
          <p:cNvCxnSpPr/>
          <p:nvPr userDrawn="1"/>
        </p:nvCxnSpPr>
        <p:spPr>
          <a:xfrm flipH="1">
            <a:off x="323850"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4" name="Rectangle 23"/>
          <p:cNvSpPr/>
          <p:nvPr userDrawn="1"/>
        </p:nvSpPr>
        <p:spPr>
          <a:xfrm>
            <a:off x="1259632" y="888975"/>
            <a:ext cx="2376264" cy="307777"/>
          </a:xfrm>
          <a:prstGeom prst="rect">
            <a:avLst/>
          </a:prstGeom>
        </p:spPr>
        <p:txBody>
          <a:bodyPr wrap="square" lIns="0" rIns="0">
            <a:spAutoFit/>
          </a:bodyPr>
          <a:lstStyle/>
          <a:p>
            <a:pPr marL="0" marR="0" indent="0" algn="l" defTabSz="914400" rtl="0" eaLnBrk="1" fontAlgn="base" latinLnBrk="0" hangingPunct="1">
              <a:lnSpc>
                <a:spcPct val="100000"/>
              </a:lnSpc>
              <a:spcBef>
                <a:spcPts val="400"/>
              </a:spcBef>
              <a:spcAft>
                <a:spcPct val="0"/>
              </a:spcAft>
              <a:buClrTx/>
              <a:buSzTx/>
              <a:buFontTx/>
              <a:buNone/>
              <a:tabLst/>
              <a:defRPr/>
            </a:pPr>
            <a:r>
              <a:rPr lang="en-CA" sz="1400" kern="1200" dirty="0" smtClean="0">
                <a:solidFill>
                  <a:schemeClr val="tx1"/>
                </a:solidFill>
                <a:effectLst/>
                <a:latin typeface="+mn-lt"/>
                <a:ea typeface="+mn-ea"/>
                <a:cs typeface="+mn-cs"/>
              </a:rPr>
              <a:t>Genetics and Paediatric Health</a:t>
            </a:r>
            <a:endParaRPr lang="en-US" sz="1400" dirty="0">
              <a:solidFill>
                <a:prstClr val="black"/>
              </a:solidFill>
              <a:latin typeface="+mn-lt"/>
            </a:endParaRPr>
          </a:p>
        </p:txBody>
      </p:sp>
      <p:pic>
        <p:nvPicPr>
          <p:cNvPr id="25" name="Picture 2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6292797"/>
            <a:ext cx="288230" cy="320781"/>
          </a:xfrm>
          <a:prstGeom prst="rect">
            <a:avLst/>
          </a:prstGeom>
        </p:spPr>
      </p:pic>
      <p:pic>
        <p:nvPicPr>
          <p:cNvPr id="26" name="Picture 2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6" y="388482"/>
            <a:ext cx="692817" cy="771981"/>
          </a:xfrm>
          <a:prstGeom prst="rect">
            <a:avLst/>
          </a:prstGeom>
        </p:spPr>
      </p:pic>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412683"/>
            <a:ext cx="9144000" cy="831273"/>
          </a:xfrm>
          <a:prstGeom prst="rect">
            <a:avLst/>
          </a:prstGeom>
        </p:spPr>
      </p:pic>
    </p:spTree>
    <p:extLst>
      <p:ext uri="{BB962C8B-B14F-4D97-AF65-F5344CB8AC3E}">
        <p14:creationId xmlns:p14="http://schemas.microsoft.com/office/powerpoint/2010/main" val="1659525985"/>
      </p:ext>
    </p:extLst>
  </p:cSld>
  <p:clrMap bg1="lt1" tx1="dk1" bg2="lt2" tx2="dk2" accent1="accent1" accent2="accent2" accent3="accent3" accent4="accent4" accent5="accent5" accent6="accent6" hlink="hlink" folHlink="folHlink"/>
  <p:sldLayoutIdLst>
    <p:sldLayoutId id="2147483731"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C:\Users\Natalie Phillips\Documents\Profile Launch\Genetics Module\JPGS\Engl jpgs\Genetics_E 6.1.5_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832" y="1412776"/>
            <a:ext cx="2952328" cy="391183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6: Alcohol: A Teratog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428</TotalTime>
  <Words>89</Words>
  <Application>Microsoft Office PowerPoint</Application>
  <PresentationFormat>On-screen Show (4:3)</PresentationFormat>
  <Paragraphs>13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6: Alcohol: A Teratogen</vt:lpstr>
      <vt:lpstr>PowerPoint Presentation</vt:lpstr>
    </vt:vector>
  </TitlesOfParts>
  <Company>Blackbird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Bert Schopf</dc:creator>
  <cp:lastModifiedBy>Meghan Marcotte</cp:lastModifiedBy>
  <cp:revision>57</cp:revision>
  <dcterms:created xsi:type="dcterms:W3CDTF">2011-12-04T15:52:41Z</dcterms:created>
  <dcterms:modified xsi:type="dcterms:W3CDTF">2014-06-10T10:38:56Z</dcterms:modified>
</cp:coreProperties>
</file>