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5481" autoAdjust="0"/>
  </p:normalViewPr>
  <p:slideViewPr>
    <p:cSldViewPr>
      <p:cViewPr varScale="1">
        <p:scale>
          <a:sx n="55" d="100"/>
          <a:sy n="55" d="100"/>
        </p:scale>
        <p:origin x="-684"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37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183F69-3757-4233-A1C8-4CFC38B5D08C}" type="datetimeFigureOut">
              <a:rPr lang="en-CA" smtClean="0"/>
              <a:t>09/06/2014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EC4F9E-4B22-496F-B387-8A1093603CFF}" type="slidenum">
              <a:rPr lang="en-CA" smtClean="0"/>
              <a:t>‹#›</a:t>
            </a:fld>
            <a:endParaRPr lang="en-CA"/>
          </a:p>
        </p:txBody>
      </p:sp>
    </p:spTree>
    <p:extLst>
      <p:ext uri="{BB962C8B-B14F-4D97-AF65-F5344CB8AC3E}">
        <p14:creationId xmlns:p14="http://schemas.microsoft.com/office/powerpoint/2010/main" val="1611890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Congenital anomalies, sometimes called birth defects, happen during prenatal development. They include abnormalities of structure, function, or metabolism. They are present at birth but may not be diagnosed until later in life. They can result in physical or mental disability, affect a child’s development, and, in severe cases, can be fatal.</a:t>
            </a:r>
            <a:r>
              <a:rPr lang="en-CA" sz="1200" b="0" i="0" kern="1200" baseline="30000" dirty="0" smtClean="0">
                <a:solidFill>
                  <a:schemeClr val="tx1"/>
                </a:solidFill>
                <a:effectLst/>
                <a:latin typeface="+mn-lt"/>
                <a:ea typeface="+mn-ea"/>
                <a:cs typeface="+mn-cs"/>
              </a:rPr>
              <a:t>1</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Congenital anomalies are a leading cause of death among foetuses </a:t>
            </a:r>
            <a:r>
              <a:rPr lang="en-CA" sz="1200" b="0" i="0" kern="1200" smtClean="0">
                <a:solidFill>
                  <a:schemeClr val="tx1"/>
                </a:solidFill>
                <a:effectLst/>
                <a:latin typeface="+mn-lt"/>
                <a:ea typeface="+mn-ea"/>
                <a:cs typeface="+mn-cs"/>
              </a:rPr>
              <a:t>and infants</a:t>
            </a:r>
            <a:r>
              <a:rPr lang="en-CA" sz="1200" b="0" i="0" kern="1200" baseline="30000" smtClean="0">
                <a:solidFill>
                  <a:schemeClr val="tx1"/>
                </a:solidFill>
                <a:effectLst/>
                <a:latin typeface="+mn-lt"/>
                <a:ea typeface="+mn-ea"/>
                <a:cs typeface="+mn-cs"/>
              </a:rPr>
              <a:t>2 </a:t>
            </a:r>
            <a:r>
              <a:rPr lang="en-CA" sz="1200" b="0" i="0" kern="1200" smtClean="0">
                <a:solidFill>
                  <a:schemeClr val="tx1"/>
                </a:solidFill>
                <a:effectLst/>
                <a:latin typeface="+mn-lt"/>
                <a:ea typeface="+mn-ea"/>
                <a:cs typeface="+mn-cs"/>
              </a:rPr>
              <a:t>and </a:t>
            </a:r>
            <a:r>
              <a:rPr lang="en-CA" sz="1200" b="0" i="0" kern="1200" dirty="0" smtClean="0">
                <a:solidFill>
                  <a:schemeClr val="tx1"/>
                </a:solidFill>
                <a:effectLst/>
                <a:latin typeface="+mn-lt"/>
                <a:ea typeface="+mn-ea"/>
                <a:cs typeface="+mn-cs"/>
              </a:rPr>
              <a:t>can greatly influence quality of life. They are costly to both families and the healthcare system.</a:t>
            </a:r>
            <a:r>
              <a:rPr lang="en-CA" sz="1200" b="0" i="0" kern="1200" baseline="30000" dirty="0" smtClean="0">
                <a:solidFill>
                  <a:schemeClr val="tx1"/>
                </a:solidFill>
                <a:effectLst/>
                <a:latin typeface="+mn-lt"/>
                <a:ea typeface="+mn-ea"/>
                <a:cs typeface="+mn-cs"/>
              </a:rPr>
              <a:t>3</a:t>
            </a:r>
          </a:p>
          <a:p>
            <a:endParaRPr lang="en-CA" sz="1200" b="0" i="0" kern="1200" dirty="0" smtClean="0">
              <a:solidFill>
                <a:schemeClr val="tx1"/>
              </a:solidFill>
              <a:effectLst/>
              <a:latin typeface="+mn-lt"/>
              <a:ea typeface="+mn-ea"/>
              <a:cs typeface="+mn-cs"/>
            </a:endParaRPr>
          </a:p>
          <a:p>
            <a:r>
              <a:rPr lang="en-CA" sz="1200" b="0" i="1" kern="1200" baseline="30000" dirty="0" smtClean="0">
                <a:solidFill>
                  <a:schemeClr val="tx1"/>
                </a:solidFill>
                <a:effectLst/>
                <a:latin typeface="+mn-lt"/>
                <a:ea typeface="+mn-ea"/>
                <a:cs typeface="+mn-cs"/>
              </a:rPr>
              <a:t>1</a:t>
            </a:r>
            <a:r>
              <a:rPr lang="en-CA" sz="1200" b="0" i="1" kern="1200" dirty="0" smtClean="0">
                <a:solidFill>
                  <a:schemeClr val="tx1"/>
                </a:solidFill>
                <a:effectLst/>
                <a:latin typeface="+mn-lt"/>
                <a:ea typeface="+mn-ea"/>
                <a:cs typeface="+mn-cs"/>
              </a:rPr>
              <a:t>Definition adapted from Health Canada. Congenital Anomalies in Canada — A Perinatal Health Report, 2002. Ottawa: Minister of Public Works and Government Services Canada, 2002.</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2</a:t>
            </a:r>
            <a:r>
              <a:rPr lang="en-CA" sz="1200" b="0" i="1" kern="1200" dirty="0" smtClean="0">
                <a:solidFill>
                  <a:schemeClr val="tx1"/>
                </a:solidFill>
                <a:effectLst/>
                <a:latin typeface="+mn-lt"/>
                <a:ea typeface="+mn-ea"/>
                <a:cs typeface="+mn-cs"/>
              </a:rPr>
              <a:t>Lowry R, </a:t>
            </a:r>
            <a:r>
              <a:rPr lang="en-CA" sz="1200" b="0" i="1" kern="1200" dirty="0" err="1" smtClean="0">
                <a:solidFill>
                  <a:schemeClr val="tx1"/>
                </a:solidFill>
                <a:effectLst/>
                <a:latin typeface="+mn-lt"/>
                <a:ea typeface="+mn-ea"/>
                <a:cs typeface="+mn-cs"/>
              </a:rPr>
              <a:t>Sibbald</a:t>
            </a:r>
            <a:r>
              <a:rPr lang="en-CA" sz="1200" b="0" i="1" kern="1200" dirty="0" smtClean="0">
                <a:solidFill>
                  <a:schemeClr val="tx1"/>
                </a:solidFill>
                <a:effectLst/>
                <a:latin typeface="+mn-lt"/>
                <a:ea typeface="+mn-ea"/>
                <a:cs typeface="+mn-cs"/>
              </a:rPr>
              <a:t> B, </a:t>
            </a:r>
            <a:r>
              <a:rPr lang="en-CA" sz="1200" b="0" i="1" kern="1200" dirty="0" err="1" smtClean="0">
                <a:solidFill>
                  <a:schemeClr val="tx1"/>
                </a:solidFill>
                <a:effectLst/>
                <a:latin typeface="+mn-lt"/>
                <a:ea typeface="+mn-ea"/>
                <a:cs typeface="+mn-cs"/>
              </a:rPr>
              <a:t>Bedard</a:t>
            </a:r>
            <a:r>
              <a:rPr lang="en-CA" sz="1200" b="0" i="1" kern="1200" dirty="0" smtClean="0">
                <a:solidFill>
                  <a:schemeClr val="tx1"/>
                </a:solidFill>
                <a:effectLst/>
                <a:latin typeface="+mn-lt"/>
                <a:ea typeface="+mn-ea"/>
                <a:cs typeface="+mn-cs"/>
              </a:rPr>
              <a:t> T. Alberta Congenital Anomalies Surveillance System Eighth Report 1980–2007. Government of Alberta Report, 1-45. Canadian Perinatal Health Report 2008 Edition (pp. 317). Ottawa: The Public Health Agency of Canada; 2009.</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3</a:t>
            </a:r>
            <a:r>
              <a:rPr lang="en-CA" sz="1200" b="0" i="1" kern="1200" dirty="0" smtClean="0">
                <a:solidFill>
                  <a:schemeClr val="tx1"/>
                </a:solidFill>
                <a:effectLst/>
                <a:latin typeface="+mn-lt"/>
                <a:ea typeface="+mn-ea"/>
                <a:cs typeface="+mn-cs"/>
              </a:rPr>
              <a:t>Public Health Agency of Canada and the Congenital Anomalies Surveillance Network.  Towards Enhanced Congenital Anomalies Surveillance in Canada (pp. 1–14). Ottawa; 2008.</a:t>
            </a: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1002219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2897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5: Congenital Anomalies</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827268431"/>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331640" y="1412776"/>
            <a:ext cx="6408712" cy="251795"/>
          </a:xfrm>
          <a:prstGeom prst="rect">
            <a:avLst/>
          </a:prstGeom>
          <a:solidFill>
            <a:schemeClr val="bg1"/>
          </a:solidFill>
          <a:ln>
            <a:noFill/>
          </a:ln>
        </p:spPr>
        <p:txBody>
          <a:bodyPr wrap="square" lIns="36000" tIns="0" rIns="36000" bIns="36000">
            <a:spAutoFit/>
          </a:bodyPr>
          <a:lstStyle>
            <a:lvl1pPr defTabSz="912813"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37930138" indent="-37474525" defTabSz="912813"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1413" indent="-228600" defTabSz="912813"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598613" indent="-228600" defTabSz="912813"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5813" indent="-228600" defTabSz="912813"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30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02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74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46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CA" altLang="en-US" sz="1400" b="1" dirty="0">
                <a:latin typeface="Helvetica" pitchFamily="34" charset="0"/>
                <a:cs typeface="Helvetica" pitchFamily="34" charset="0"/>
              </a:rPr>
              <a:t>Fig. </a:t>
            </a:r>
            <a:r>
              <a:rPr lang="en-CA" altLang="en-US" sz="1400" b="1" dirty="0" smtClean="0">
                <a:latin typeface="Helvetica" pitchFamily="34" charset="0"/>
                <a:cs typeface="Helvetica" pitchFamily="34" charset="0"/>
              </a:rPr>
              <a:t>5.1.2 Monitoring Congenital Anomalies</a:t>
            </a:r>
            <a:endParaRPr lang="en-CA" altLang="en-US" sz="1400" b="1" dirty="0">
              <a:latin typeface="Helvetica" pitchFamily="34" charset="0"/>
              <a:cs typeface="Helvetica" pitchFamily="34" charset="0"/>
            </a:endParaRPr>
          </a:p>
        </p:txBody>
      </p:sp>
      <p:pic>
        <p:nvPicPr>
          <p:cNvPr id="3" name="Picture 2" descr="C:\Users\Natalie Phillips\Documents\Profile Launch\Genetics Module\JPGS\Engl jpgs\Map_for_page_5.1.2_Monitoring_congenital_anomali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7" y="1700808"/>
            <a:ext cx="4248473" cy="36124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 Congenital Anomali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TotalTime>
  <Words>130</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5: Congenital Anomalies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55</cp:revision>
  <dcterms:created xsi:type="dcterms:W3CDTF">2011-12-04T15:52:41Z</dcterms:created>
  <dcterms:modified xsi:type="dcterms:W3CDTF">2014-06-10T01:22:43Z</dcterms:modified>
</cp:coreProperties>
</file>