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notesMasterIdLst>
    <p:notesMasterId r:id="rId3"/>
  </p:notes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lie Phillips" initials="NP" lastIdx="3" clrIdx="0"/>
  <p:cmAuthor id="1" name="Bert Schopf" initials="B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335E"/>
    <a:srgbClr val="FFFFCC"/>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69" autoAdjust="0"/>
    <p:restoredTop sz="83494" autoAdjust="0"/>
  </p:normalViewPr>
  <p:slideViewPr>
    <p:cSldViewPr>
      <p:cViewPr varScale="1">
        <p:scale>
          <a:sx n="66" d="100"/>
          <a:sy n="66" d="100"/>
        </p:scale>
        <p:origin x="-46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0FF54829-3733-4DEA-967B-FEA401BD0454}" type="datetimeFigureOut">
              <a:rPr lang="en-US"/>
              <a:pPr>
                <a:defRPr/>
              </a:pPr>
              <a:t>6/9/2014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734BB05C-9CFB-454C-856A-2A660F79AF30}" type="slidenum">
              <a:rPr lang="en-US"/>
              <a:pPr>
                <a:defRPr/>
              </a:pPr>
              <a:t>‹#›</a:t>
            </a:fld>
            <a:endParaRPr lang="en-US"/>
          </a:p>
        </p:txBody>
      </p:sp>
    </p:spTree>
    <p:extLst>
      <p:ext uri="{BB962C8B-B14F-4D97-AF65-F5344CB8AC3E}">
        <p14:creationId xmlns:p14="http://schemas.microsoft.com/office/powerpoint/2010/main" val="33449850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CA" sz="1200" b="0" i="0" kern="1200" dirty="0" smtClean="0">
                <a:solidFill>
                  <a:schemeClr val="tx1"/>
                </a:solidFill>
                <a:effectLst/>
                <a:latin typeface="+mn-lt"/>
                <a:ea typeface="+mn-ea"/>
                <a:cs typeface="+mn-cs"/>
              </a:rPr>
              <a:t>No matter what the type of genetic screening, certain core principles should be followed before a program is introduced.</a:t>
            </a:r>
          </a:p>
          <a:p>
            <a:endParaRPr lang="en-CA" sz="1200" b="0" i="0" kern="1200" dirty="0" smtClean="0">
              <a:solidFill>
                <a:schemeClr val="tx1"/>
              </a:solidFill>
              <a:effectLst/>
              <a:latin typeface="+mn-lt"/>
              <a:ea typeface="+mn-ea"/>
              <a:cs typeface="+mn-cs"/>
            </a:endParaRPr>
          </a:p>
          <a:p>
            <a:r>
              <a:rPr lang="en-CA" sz="1200" b="1" i="1" kern="1200" dirty="0" smtClean="0">
                <a:solidFill>
                  <a:schemeClr val="tx1"/>
                </a:solidFill>
                <a:effectLst/>
                <a:latin typeface="+mn-lt"/>
                <a:ea typeface="+mn-ea"/>
                <a:cs typeface="+mn-cs"/>
              </a:rPr>
              <a:t>Principles of Screening</a:t>
            </a:r>
            <a:endParaRPr lang="en-CA" sz="1200" b="0" i="0" kern="1200" dirty="0" smtClean="0">
              <a:solidFill>
                <a:schemeClr val="tx1"/>
              </a:solidFill>
              <a:effectLst/>
              <a:latin typeface="+mn-lt"/>
              <a:ea typeface="+mn-ea"/>
              <a:cs typeface="+mn-cs"/>
            </a:endParaRPr>
          </a:p>
          <a:p>
            <a:r>
              <a:rPr lang="en-CA" sz="1200" b="0" i="0" kern="1200" dirty="0" smtClean="0">
                <a:solidFill>
                  <a:schemeClr val="tx1"/>
                </a:solidFill>
                <a:effectLst/>
                <a:latin typeface="+mn-lt"/>
                <a:ea typeface="+mn-ea"/>
                <a:cs typeface="+mn-cs"/>
              </a:rPr>
              <a:t>• The condition sought should be an important health problem.</a:t>
            </a:r>
            <a:br>
              <a:rPr lang="en-CA" sz="1200" b="0" i="0" kern="1200" dirty="0" smtClean="0">
                <a:solidFill>
                  <a:schemeClr val="tx1"/>
                </a:solidFill>
                <a:effectLst/>
                <a:latin typeface="+mn-lt"/>
                <a:ea typeface="+mn-ea"/>
                <a:cs typeface="+mn-cs"/>
              </a:rPr>
            </a:br>
            <a:r>
              <a:rPr lang="en-CA" sz="1200" b="0" i="0" kern="1200" dirty="0" smtClean="0">
                <a:solidFill>
                  <a:schemeClr val="tx1"/>
                </a:solidFill>
                <a:effectLst/>
                <a:latin typeface="+mn-lt"/>
                <a:ea typeface="+mn-ea"/>
                <a:cs typeface="+mn-cs"/>
              </a:rPr>
              <a:t>• There should be an accepted treatment for patients with recognized disease.</a:t>
            </a:r>
            <a:br>
              <a:rPr lang="en-CA" sz="1200" b="0" i="0" kern="1200" dirty="0" smtClean="0">
                <a:solidFill>
                  <a:schemeClr val="tx1"/>
                </a:solidFill>
                <a:effectLst/>
                <a:latin typeface="+mn-lt"/>
                <a:ea typeface="+mn-ea"/>
                <a:cs typeface="+mn-cs"/>
              </a:rPr>
            </a:br>
            <a:r>
              <a:rPr lang="en-CA" sz="1200" b="0" i="0" kern="1200" dirty="0" smtClean="0">
                <a:solidFill>
                  <a:schemeClr val="tx1"/>
                </a:solidFill>
                <a:effectLst/>
                <a:latin typeface="+mn-lt"/>
                <a:ea typeface="+mn-ea"/>
                <a:cs typeface="+mn-cs"/>
              </a:rPr>
              <a:t>• Facilities for diagnosis and treatment should be available.</a:t>
            </a:r>
            <a:br>
              <a:rPr lang="en-CA" sz="1200" b="0" i="0" kern="1200" dirty="0" smtClean="0">
                <a:solidFill>
                  <a:schemeClr val="tx1"/>
                </a:solidFill>
                <a:effectLst/>
                <a:latin typeface="+mn-lt"/>
                <a:ea typeface="+mn-ea"/>
                <a:cs typeface="+mn-cs"/>
              </a:rPr>
            </a:br>
            <a:r>
              <a:rPr lang="en-CA" sz="1200" b="0" i="0" kern="1200" dirty="0" smtClean="0">
                <a:solidFill>
                  <a:schemeClr val="tx1"/>
                </a:solidFill>
                <a:effectLst/>
                <a:latin typeface="+mn-lt"/>
                <a:ea typeface="+mn-ea"/>
                <a:cs typeface="+mn-cs"/>
              </a:rPr>
              <a:t>• There should be a recognizable latent or early symptomatic stage.</a:t>
            </a:r>
            <a:br>
              <a:rPr lang="en-CA" sz="1200" b="0" i="0" kern="1200" dirty="0" smtClean="0">
                <a:solidFill>
                  <a:schemeClr val="tx1"/>
                </a:solidFill>
                <a:effectLst/>
                <a:latin typeface="+mn-lt"/>
                <a:ea typeface="+mn-ea"/>
                <a:cs typeface="+mn-cs"/>
              </a:rPr>
            </a:br>
            <a:r>
              <a:rPr lang="en-CA" sz="1200" b="0" i="0" kern="1200" dirty="0" smtClean="0">
                <a:solidFill>
                  <a:schemeClr val="tx1"/>
                </a:solidFill>
                <a:effectLst/>
                <a:latin typeface="+mn-lt"/>
                <a:ea typeface="+mn-ea"/>
                <a:cs typeface="+mn-cs"/>
              </a:rPr>
              <a:t>• There should be a suitable test or examination.</a:t>
            </a:r>
            <a:br>
              <a:rPr lang="en-CA" sz="1200" b="0" i="0" kern="1200" dirty="0" smtClean="0">
                <a:solidFill>
                  <a:schemeClr val="tx1"/>
                </a:solidFill>
                <a:effectLst/>
                <a:latin typeface="+mn-lt"/>
                <a:ea typeface="+mn-ea"/>
                <a:cs typeface="+mn-cs"/>
              </a:rPr>
            </a:br>
            <a:r>
              <a:rPr lang="en-CA" sz="1200" b="0" i="0" kern="1200" dirty="0" smtClean="0">
                <a:solidFill>
                  <a:schemeClr val="tx1"/>
                </a:solidFill>
                <a:effectLst/>
                <a:latin typeface="+mn-lt"/>
                <a:ea typeface="+mn-ea"/>
                <a:cs typeface="+mn-cs"/>
              </a:rPr>
              <a:t>• The test should be acceptable to the population.</a:t>
            </a:r>
            <a:br>
              <a:rPr lang="en-CA" sz="1200" b="0" i="0" kern="1200" dirty="0" smtClean="0">
                <a:solidFill>
                  <a:schemeClr val="tx1"/>
                </a:solidFill>
                <a:effectLst/>
                <a:latin typeface="+mn-lt"/>
                <a:ea typeface="+mn-ea"/>
                <a:cs typeface="+mn-cs"/>
              </a:rPr>
            </a:br>
            <a:r>
              <a:rPr lang="en-CA" sz="1200" b="0" i="0" kern="1200" dirty="0" smtClean="0">
                <a:solidFill>
                  <a:schemeClr val="tx1"/>
                </a:solidFill>
                <a:effectLst/>
                <a:latin typeface="+mn-lt"/>
                <a:ea typeface="+mn-ea"/>
                <a:cs typeface="+mn-cs"/>
              </a:rPr>
              <a:t>• The natural history of the condition, including development from latent to declared disease, should be adequately understood.</a:t>
            </a:r>
            <a:br>
              <a:rPr lang="en-CA" sz="1200" b="0" i="0" kern="1200" dirty="0" smtClean="0">
                <a:solidFill>
                  <a:schemeClr val="tx1"/>
                </a:solidFill>
                <a:effectLst/>
                <a:latin typeface="+mn-lt"/>
                <a:ea typeface="+mn-ea"/>
                <a:cs typeface="+mn-cs"/>
              </a:rPr>
            </a:br>
            <a:r>
              <a:rPr lang="en-CA" sz="1200" b="0" i="0" kern="1200" dirty="0" smtClean="0">
                <a:solidFill>
                  <a:schemeClr val="tx1"/>
                </a:solidFill>
                <a:effectLst/>
                <a:latin typeface="+mn-lt"/>
                <a:ea typeface="+mn-ea"/>
                <a:cs typeface="+mn-cs"/>
              </a:rPr>
              <a:t>• There should be an agreed policy on whom to treat as patients.</a:t>
            </a:r>
            <a:br>
              <a:rPr lang="en-CA" sz="1200" b="0" i="0" kern="1200" dirty="0" smtClean="0">
                <a:solidFill>
                  <a:schemeClr val="tx1"/>
                </a:solidFill>
                <a:effectLst/>
                <a:latin typeface="+mn-lt"/>
                <a:ea typeface="+mn-ea"/>
                <a:cs typeface="+mn-cs"/>
              </a:rPr>
            </a:br>
            <a:r>
              <a:rPr lang="en-CA" sz="1200" b="0" i="0" kern="1200" dirty="0" smtClean="0">
                <a:solidFill>
                  <a:schemeClr val="tx1"/>
                </a:solidFill>
                <a:effectLst/>
                <a:latin typeface="+mn-lt"/>
                <a:ea typeface="+mn-ea"/>
                <a:cs typeface="+mn-cs"/>
              </a:rPr>
              <a:t>• The cost of case finding (including diagnosis and treatment of patients diagnosed) should be economically balanced in relation to possible expenditure on medical care as a whole. </a:t>
            </a:r>
            <a:br>
              <a:rPr lang="en-CA" sz="1200" b="0" i="0" kern="1200" dirty="0" smtClean="0">
                <a:solidFill>
                  <a:schemeClr val="tx1"/>
                </a:solidFill>
                <a:effectLst/>
                <a:latin typeface="+mn-lt"/>
                <a:ea typeface="+mn-ea"/>
                <a:cs typeface="+mn-cs"/>
              </a:rPr>
            </a:br>
            <a:r>
              <a:rPr lang="en-CA" sz="1200" b="0" i="0" kern="1200" dirty="0" smtClean="0">
                <a:solidFill>
                  <a:schemeClr val="tx1"/>
                </a:solidFill>
                <a:effectLst/>
                <a:latin typeface="+mn-lt"/>
                <a:ea typeface="+mn-ea"/>
                <a:cs typeface="+mn-cs"/>
              </a:rPr>
              <a:t>• Case finding should be a continuing process and not a “once and for all” </a:t>
            </a:r>
            <a:r>
              <a:rPr lang="en-CA" sz="1200" b="0" i="0" kern="1200" smtClean="0">
                <a:solidFill>
                  <a:schemeClr val="tx1"/>
                </a:solidFill>
                <a:effectLst/>
                <a:latin typeface="+mn-lt"/>
                <a:ea typeface="+mn-ea"/>
                <a:cs typeface="+mn-cs"/>
              </a:rPr>
              <a:t>project</a:t>
            </a:r>
            <a:r>
              <a:rPr lang="en-CA" sz="1200" b="0" i="0" kern="1200" smtClean="0">
                <a:solidFill>
                  <a:schemeClr val="tx1"/>
                </a:solidFill>
                <a:effectLst/>
                <a:latin typeface="+mn-lt"/>
                <a:ea typeface="+mn-ea"/>
                <a:cs typeface="+mn-cs"/>
              </a:rPr>
              <a:t>.</a:t>
            </a:r>
          </a:p>
          <a:p>
            <a:endParaRPr lang="en-CA" sz="1200" b="0" i="0" kern="1200" dirty="0" smtClean="0">
              <a:solidFill>
                <a:schemeClr val="tx1"/>
              </a:solidFill>
              <a:effectLst/>
              <a:latin typeface="+mn-lt"/>
              <a:ea typeface="+mn-ea"/>
              <a:cs typeface="+mn-cs"/>
            </a:endParaRPr>
          </a:p>
          <a:p>
            <a:r>
              <a:rPr lang="en-CA" sz="1200" b="0" i="1" kern="1200" dirty="0" smtClean="0">
                <a:solidFill>
                  <a:schemeClr val="tx1"/>
                </a:solidFill>
                <a:effectLst/>
                <a:latin typeface="+mn-lt"/>
                <a:ea typeface="+mn-ea"/>
                <a:cs typeface="+mn-cs"/>
              </a:rPr>
              <a:t>Source: Wilson JMG, Jungner G. Principles and practice of screening for disease. Geneva: World Health Organization; 1968.</a:t>
            </a:r>
          </a:p>
          <a:p>
            <a:endParaRPr lang="en-CA" sz="1200" b="0" i="0" kern="1200" dirty="0" smtClean="0">
              <a:solidFill>
                <a:schemeClr val="tx1"/>
              </a:solidFill>
              <a:effectLst/>
              <a:latin typeface="+mn-lt"/>
              <a:ea typeface="+mn-ea"/>
              <a:cs typeface="+mn-cs"/>
            </a:endParaRPr>
          </a:p>
          <a:p>
            <a:r>
              <a:rPr lang="en-CA" sz="1200" b="1" i="0" kern="1200" dirty="0" smtClean="0">
                <a:solidFill>
                  <a:schemeClr val="tx1"/>
                </a:solidFill>
                <a:effectLst/>
                <a:latin typeface="+mn-lt"/>
                <a:ea typeface="+mn-ea"/>
                <a:cs typeface="+mn-cs"/>
              </a:rPr>
              <a:t>Implications</a:t>
            </a:r>
          </a:p>
          <a:p>
            <a:r>
              <a:rPr lang="en-CA" sz="1200" b="0" i="0" kern="1200" dirty="0" smtClean="0">
                <a:solidFill>
                  <a:schemeClr val="tx1"/>
                </a:solidFill>
                <a:effectLst/>
                <a:latin typeface="+mn-lt"/>
                <a:ea typeface="+mn-ea"/>
                <a:cs typeface="+mn-cs"/>
              </a:rPr>
              <a:t>In justifying population screening, it is important to provide benefits to the people who will be screened. Benefits require that screening be monitored and that appropriate clinical follow-up is provided based on the screening results. Early access to treatment and support greatly enhances alleviation of disease symptoms, reduces risk factors, and initiates observation measures for further disease signs and symptoms.</a:t>
            </a:r>
          </a:p>
          <a:p>
            <a:r>
              <a:rPr lang="en-CA" sz="1200" b="1" i="0" kern="1200" dirty="0" smtClean="0">
                <a:solidFill>
                  <a:schemeClr val="tx1"/>
                </a:solidFill>
                <a:effectLst/>
                <a:latin typeface="+mn-lt"/>
                <a:ea typeface="+mn-ea"/>
                <a:cs typeface="+mn-cs"/>
              </a:rPr>
              <a:t> </a:t>
            </a:r>
          </a:p>
          <a:p>
            <a:r>
              <a:rPr lang="en-CA" dirty="0" smtClean="0"/>
              <a:t/>
            </a:r>
            <a:br>
              <a:rPr lang="en-CA" dirty="0" smtClean="0"/>
            </a:br>
            <a:endParaRPr lang="en-CA" b="0" dirty="0"/>
          </a:p>
        </p:txBody>
      </p:sp>
      <p:sp>
        <p:nvSpPr>
          <p:cNvPr id="4" name="Slide Number Placeholder 3"/>
          <p:cNvSpPr>
            <a:spLocks noGrp="1"/>
          </p:cNvSpPr>
          <p:nvPr>
            <p:ph type="sldNum" sz="quarter" idx="10"/>
          </p:nvPr>
        </p:nvSpPr>
        <p:spPr/>
        <p:txBody>
          <a:bodyPr/>
          <a:lstStyle/>
          <a:p>
            <a:pPr>
              <a:defRPr/>
            </a:pPr>
            <a:fld id="{734BB05C-9CFB-454C-856A-2A660F79AF30}" type="slidenum">
              <a:rPr lang="en-US" smtClean="0"/>
              <a:pPr>
                <a:defRPr/>
              </a:pPr>
              <a:t>1</a:t>
            </a:fld>
            <a:endParaRPr lang="en-US"/>
          </a:p>
        </p:txBody>
      </p:sp>
    </p:spTree>
    <p:extLst>
      <p:ext uri="{BB962C8B-B14F-4D97-AF65-F5344CB8AC3E}">
        <p14:creationId xmlns:p14="http://schemas.microsoft.com/office/powerpoint/2010/main" val="8537613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6602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5F5F5"/>
        </a:solidFill>
        <a:effectLst/>
      </p:bgPr>
    </p:bg>
    <p:spTree>
      <p:nvGrpSpPr>
        <p:cNvPr id="1" name=""/>
        <p:cNvGrpSpPr/>
        <p:nvPr/>
      </p:nvGrpSpPr>
      <p:grpSpPr>
        <a:xfrm>
          <a:off x="0" y="0"/>
          <a:ext cx="0" cy="0"/>
          <a:chOff x="0" y="0"/>
          <a:chExt cx="0" cy="0"/>
        </a:xfrm>
      </p:grpSpPr>
      <p:sp>
        <p:nvSpPr>
          <p:cNvPr id="14" name="Rectangle 13"/>
          <p:cNvSpPr/>
          <p:nvPr userDrawn="1"/>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TextBox 7"/>
          <p:cNvSpPr txBox="1">
            <a:spLocks noChangeArrowheads="1"/>
          </p:cNvSpPr>
          <p:nvPr userDrawn="1"/>
        </p:nvSpPr>
        <p:spPr bwMode="auto">
          <a:xfrm>
            <a:off x="1116013" y="404813"/>
            <a:ext cx="7777162" cy="477054"/>
          </a:xfrm>
          <a:prstGeom prst="rect">
            <a:avLst/>
          </a:prstGeom>
          <a:noFill/>
          <a:ln w="9525">
            <a:noFill/>
            <a:miter lim="800000"/>
            <a:headEnd/>
            <a:tailEnd/>
          </a:ln>
        </p:spPr>
        <p:txBody>
          <a:bodyPr wrap="square">
            <a:spAutoFit/>
          </a:bodyPr>
          <a:lstStyle/>
          <a:p>
            <a:pPr>
              <a:defRPr/>
            </a:pPr>
            <a:r>
              <a:rPr lang="en-US" sz="2500" b="1" dirty="0">
                <a:latin typeface="Calibri" pitchFamily="34" charset="0"/>
              </a:rPr>
              <a:t>The Health of Canada’s Children and </a:t>
            </a:r>
            <a:r>
              <a:rPr lang="en-US" sz="2500" b="1" dirty="0" smtClean="0">
                <a:latin typeface="Calibri" pitchFamily="34" charset="0"/>
              </a:rPr>
              <a:t>Youth: A </a:t>
            </a:r>
            <a:r>
              <a:rPr lang="en-US" sz="2500" b="1" dirty="0">
                <a:latin typeface="Calibri" pitchFamily="34" charset="0"/>
              </a:rPr>
              <a:t>CICH Profile</a:t>
            </a:r>
          </a:p>
        </p:txBody>
      </p:sp>
      <p:sp>
        <p:nvSpPr>
          <p:cNvPr id="18" name="TextBox 9"/>
          <p:cNvSpPr txBox="1">
            <a:spLocks noChangeArrowheads="1"/>
          </p:cNvSpPr>
          <p:nvPr userDrawn="1"/>
        </p:nvSpPr>
        <p:spPr bwMode="auto">
          <a:xfrm>
            <a:off x="539750" y="6237312"/>
            <a:ext cx="5976938" cy="338138"/>
          </a:xfrm>
          <a:prstGeom prst="rect">
            <a:avLst/>
          </a:prstGeom>
          <a:noFill/>
          <a:ln w="9525">
            <a:noFill/>
            <a:miter lim="800000"/>
            <a:headEnd/>
            <a:tailEnd/>
          </a:ln>
        </p:spPr>
        <p:txBody>
          <a:bodyPr>
            <a:spAutoFit/>
          </a:bodyPr>
          <a:lstStyle/>
          <a:p>
            <a:pPr>
              <a:defRPr/>
            </a:pPr>
            <a:r>
              <a:rPr lang="en-US" sz="1600" b="1" dirty="0">
                <a:solidFill>
                  <a:schemeClr val="bg1"/>
                </a:solidFill>
                <a:latin typeface="Calibri" pitchFamily="34" charset="0"/>
              </a:rPr>
              <a:t>The Health of Canada’s Children and Youth — A CICH Profile</a:t>
            </a:r>
          </a:p>
        </p:txBody>
      </p:sp>
      <p:sp>
        <p:nvSpPr>
          <p:cNvPr id="19" name="TextBox 11"/>
          <p:cNvSpPr txBox="1">
            <a:spLocks noChangeArrowheads="1"/>
          </p:cNvSpPr>
          <p:nvPr userDrawn="1"/>
        </p:nvSpPr>
        <p:spPr bwMode="auto">
          <a:xfrm>
            <a:off x="7019925" y="6526237"/>
            <a:ext cx="2124075" cy="215900"/>
          </a:xfrm>
          <a:prstGeom prst="rect">
            <a:avLst/>
          </a:prstGeom>
          <a:noFill/>
          <a:ln w="9525">
            <a:noFill/>
            <a:miter lim="800000"/>
            <a:headEnd/>
            <a:tailEnd/>
          </a:ln>
        </p:spPr>
        <p:txBody>
          <a:bodyPr>
            <a:spAutoFit/>
          </a:bodyPr>
          <a:lstStyle/>
          <a:p>
            <a:pPr>
              <a:defRPr/>
            </a:pPr>
            <a:r>
              <a:rPr lang="en-US" sz="800" dirty="0">
                <a:solidFill>
                  <a:schemeClr val="bg1"/>
                </a:solidFill>
                <a:latin typeface="Calibri" pitchFamily="34" charset="0"/>
              </a:rPr>
              <a:t>© </a:t>
            </a:r>
            <a:r>
              <a:rPr lang="en-US" sz="800" dirty="0" smtClean="0">
                <a:solidFill>
                  <a:schemeClr val="bg1"/>
                </a:solidFill>
                <a:latin typeface="Calibri" pitchFamily="34" charset="0"/>
              </a:rPr>
              <a:t>2014 </a:t>
            </a:r>
            <a:r>
              <a:rPr lang="en-US" sz="800" dirty="0">
                <a:solidFill>
                  <a:schemeClr val="bg1"/>
                </a:solidFill>
                <a:latin typeface="Calibri" pitchFamily="34" charset="0"/>
              </a:rPr>
              <a:t>Canadian Institute of Child Health</a:t>
            </a:r>
          </a:p>
        </p:txBody>
      </p:sp>
      <p:sp>
        <p:nvSpPr>
          <p:cNvPr id="20" name="TextBox 12"/>
          <p:cNvSpPr txBox="1">
            <a:spLocks noChangeArrowheads="1"/>
          </p:cNvSpPr>
          <p:nvPr userDrawn="1"/>
        </p:nvSpPr>
        <p:spPr bwMode="auto">
          <a:xfrm>
            <a:off x="539750" y="6526237"/>
            <a:ext cx="6480175" cy="230188"/>
          </a:xfrm>
          <a:prstGeom prst="rect">
            <a:avLst/>
          </a:prstGeom>
          <a:noFill/>
          <a:ln w="9525">
            <a:noFill/>
            <a:miter lim="800000"/>
            <a:headEnd/>
            <a:tailEnd/>
          </a:ln>
        </p:spPr>
        <p:txBody>
          <a:bodyPr>
            <a:spAutoFit/>
          </a:bodyPr>
          <a:lstStyle/>
          <a:p>
            <a:pPr>
              <a:defRPr/>
            </a:pPr>
            <a:r>
              <a:rPr lang="en-US" sz="900" dirty="0">
                <a:solidFill>
                  <a:schemeClr val="bg1"/>
                </a:solidFill>
                <a:latin typeface="Calibri" pitchFamily="34" charset="0"/>
              </a:rPr>
              <a:t>This page is only one section of the CICH Profile, for more interesting data on children and youth visit </a:t>
            </a:r>
            <a:r>
              <a:rPr lang="en-US" sz="900" b="1" dirty="0">
                <a:solidFill>
                  <a:schemeClr val="bg1"/>
                </a:solidFill>
                <a:latin typeface="Calibri" pitchFamily="34" charset="0"/>
              </a:rPr>
              <a:t>http://profile.cich.ca/</a:t>
            </a:r>
            <a:endParaRPr lang="en-US" sz="900" b="1" dirty="0">
              <a:latin typeface="Calibri" pitchFamily="34" charset="0"/>
            </a:endParaRPr>
          </a:p>
        </p:txBody>
      </p:sp>
      <p:sp>
        <p:nvSpPr>
          <p:cNvPr id="21" name="Rectangle 20"/>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2" name="TextBox 15"/>
          <p:cNvSpPr txBox="1">
            <a:spLocks noChangeArrowheads="1"/>
          </p:cNvSpPr>
          <p:nvPr userDrawn="1"/>
        </p:nvSpPr>
        <p:spPr bwMode="auto">
          <a:xfrm>
            <a:off x="3865526" y="908720"/>
            <a:ext cx="4996920" cy="276999"/>
          </a:xfrm>
          <a:prstGeom prst="rect">
            <a:avLst/>
          </a:prstGeom>
          <a:solidFill>
            <a:srgbClr val="1E335E"/>
          </a:solidFill>
          <a:ln w="9525">
            <a:noFill/>
            <a:miter lim="800000"/>
            <a:headEnd/>
            <a:tailEnd/>
          </a:ln>
        </p:spPr>
        <p:txBody>
          <a:bodyPr wrap="square">
            <a:spAutoFit/>
          </a:bodyPr>
          <a:lstStyle/>
          <a:p>
            <a:pPr>
              <a:defRPr/>
            </a:pPr>
            <a:r>
              <a:rPr lang="en-US" sz="1200" b="1" kern="1200" dirty="0" smtClean="0">
                <a:solidFill>
                  <a:schemeClr val="bg1"/>
                </a:solidFill>
                <a:latin typeface="+mn-lt"/>
                <a:ea typeface="+mn-ea"/>
                <a:cs typeface="Arial" panose="020B0604020202020204" pitchFamily="34" charset="0"/>
              </a:rPr>
              <a:t>Section 4: Genetic Testing and Screening</a:t>
            </a:r>
            <a:endParaRPr lang="en-US" sz="1200" kern="1200" dirty="0">
              <a:solidFill>
                <a:schemeClr val="bg1"/>
              </a:solidFill>
              <a:latin typeface="+mn-lt"/>
              <a:ea typeface="+mn-ea"/>
              <a:cs typeface="Arial" panose="020B0604020202020204" pitchFamily="34" charset="0"/>
            </a:endParaRPr>
          </a:p>
        </p:txBody>
      </p:sp>
      <p:cxnSp>
        <p:nvCxnSpPr>
          <p:cNvPr id="23" name="Straight Connector 22"/>
          <p:cNvCxnSpPr/>
          <p:nvPr userDrawn="1"/>
        </p:nvCxnSpPr>
        <p:spPr>
          <a:xfrm flipH="1">
            <a:off x="323850" y="1341438"/>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4" name="Rectangle 23"/>
          <p:cNvSpPr/>
          <p:nvPr userDrawn="1"/>
        </p:nvSpPr>
        <p:spPr>
          <a:xfrm>
            <a:off x="1259632" y="888975"/>
            <a:ext cx="2376264" cy="307777"/>
          </a:xfrm>
          <a:prstGeom prst="rect">
            <a:avLst/>
          </a:prstGeom>
        </p:spPr>
        <p:txBody>
          <a:bodyPr wrap="square" lIns="0" rIns="0">
            <a:spAutoFit/>
          </a:bodyPr>
          <a:lstStyle/>
          <a:p>
            <a:pPr marL="0" marR="0" indent="0" algn="l" defTabSz="914400" rtl="0" eaLnBrk="1" fontAlgn="base" latinLnBrk="0" hangingPunct="1">
              <a:lnSpc>
                <a:spcPct val="100000"/>
              </a:lnSpc>
              <a:spcBef>
                <a:spcPts val="400"/>
              </a:spcBef>
              <a:spcAft>
                <a:spcPct val="0"/>
              </a:spcAft>
              <a:buClrTx/>
              <a:buSzTx/>
              <a:buFontTx/>
              <a:buNone/>
              <a:tabLst/>
              <a:defRPr/>
            </a:pPr>
            <a:r>
              <a:rPr lang="en-CA" sz="1400" kern="1200" dirty="0" smtClean="0">
                <a:solidFill>
                  <a:schemeClr val="tx1"/>
                </a:solidFill>
                <a:effectLst/>
                <a:latin typeface="+mn-lt"/>
                <a:ea typeface="+mn-ea"/>
                <a:cs typeface="+mn-cs"/>
              </a:rPr>
              <a:t>Genetics and Paediatric Health</a:t>
            </a:r>
            <a:endParaRPr lang="en-US" sz="1400" dirty="0">
              <a:solidFill>
                <a:prstClr val="black"/>
              </a:solidFill>
              <a:latin typeface="+mn-lt"/>
            </a:endParaRPr>
          </a:p>
        </p:txBody>
      </p:sp>
      <p:pic>
        <p:nvPicPr>
          <p:cNvPr id="25" name="Picture 2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6292797"/>
            <a:ext cx="288230" cy="320781"/>
          </a:xfrm>
          <a:prstGeom prst="rect">
            <a:avLst/>
          </a:prstGeom>
        </p:spPr>
      </p:pic>
      <p:pic>
        <p:nvPicPr>
          <p:cNvPr id="26" name="Picture 2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37186" y="388482"/>
            <a:ext cx="692817" cy="771981"/>
          </a:xfrm>
          <a:prstGeom prst="rect">
            <a:avLst/>
          </a:prstGeom>
        </p:spPr>
      </p:pic>
      <p:pic>
        <p:nvPicPr>
          <p:cNvPr id="15" name="Picture 14"/>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5412683"/>
            <a:ext cx="9144000" cy="831273"/>
          </a:xfrm>
          <a:prstGeom prst="rect">
            <a:avLst/>
          </a:prstGeom>
        </p:spPr>
      </p:pic>
    </p:spTree>
    <p:extLst>
      <p:ext uri="{BB962C8B-B14F-4D97-AF65-F5344CB8AC3E}">
        <p14:creationId xmlns:p14="http://schemas.microsoft.com/office/powerpoint/2010/main" val="2290994240"/>
      </p:ext>
    </p:extLst>
  </p:cSld>
  <p:clrMap bg1="lt1" tx1="dk1" bg2="lt2" tx2="dk2" accent1="accent1" accent2="accent2" accent3="accent3" accent4="accent4" accent5="accent5" accent6="accent6" hlink="hlink" folHlink="folHlink"/>
  <p:sldLayoutIdLst>
    <p:sldLayoutId id="2147483727" r:id="rId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536575" indent="-536575" algn="r" rtl="0" eaLnBrk="0" fontAlgn="base" hangingPunct="0">
        <a:spcBef>
          <a:spcPct val="20000"/>
        </a:spcBef>
        <a:spcAft>
          <a:spcPts val="400"/>
        </a:spcAft>
        <a:defRPr lang="en-US"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descr="C:\Users\Natalie Phillips\Documents\Profile Launch\Genetics Module\JPGS\Engl jpgs\Genetics_E 4.3.2_Re-d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1433349"/>
            <a:ext cx="6336704" cy="390260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4: Genetic Testing and Scree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435</TotalTime>
  <Words>36</Words>
  <Application>Microsoft Office PowerPoint</Application>
  <PresentationFormat>On-screen Show (4:3)</PresentationFormat>
  <Paragraphs>12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4: Genetic Testing and Screening</vt:lpstr>
      <vt:lpstr>PowerPoint Presentation</vt:lpstr>
    </vt:vector>
  </TitlesOfParts>
  <Company>Blackbird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Bert Schopf</dc:creator>
  <cp:lastModifiedBy>Meghan Marcotte</cp:lastModifiedBy>
  <cp:revision>58</cp:revision>
  <dcterms:created xsi:type="dcterms:W3CDTF">2011-12-04T15:52:41Z</dcterms:created>
  <dcterms:modified xsi:type="dcterms:W3CDTF">2014-06-10T01:08:15Z</dcterms:modified>
</cp:coreProperties>
</file>