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6442" autoAdjust="0"/>
  </p:normalViewPr>
  <p:slideViewPr>
    <p:cSldViewPr>
      <p:cViewPr varScale="1">
        <p:scale>
          <a:sx n="62" d="100"/>
          <a:sy n="62" d="100"/>
        </p:scale>
        <p:origin x="-5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agc-accg.ca/content/view/12/26/"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cagc-accg.c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sz="1200" b="0" i="0" kern="1200" dirty="0" smtClean="0">
                <a:solidFill>
                  <a:schemeClr val="tx1"/>
                </a:solidFill>
                <a:effectLst/>
                <a:latin typeface="+mn-lt"/>
                <a:ea typeface="+mn-ea"/>
                <a:cs typeface="+mn-cs"/>
              </a:rPr>
              <a:t>Genetic counsellors have specialized training and experience in medical genetics and counselling. In Canada, genetic counsellors have a Master of Science degree in genetic counselling from a recognized university program. In Canada, the Canadian Association of Genetic Counsellors certifies most genetic counsellors.</a:t>
            </a:r>
            <a:r>
              <a:rPr lang="en-CA" sz="1200" b="0" i="0" kern="1200" baseline="30000" dirty="0" smtClean="0">
                <a:solidFill>
                  <a:schemeClr val="tx1"/>
                </a:solidFill>
                <a:effectLst/>
                <a:latin typeface="+mn-lt"/>
                <a:ea typeface="+mn-ea"/>
                <a:cs typeface="+mn-cs"/>
              </a:rPr>
              <a:t>1</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Genetic counsellors provide counselling support so that people can make informed decisions about their health and the health of their children. They usually work in genetic clinics. They also serve as educators and resource people for other healthcare professionals and for the general public.</a:t>
            </a:r>
            <a:r>
              <a:rPr lang="en-CA" sz="1200" b="0" i="0" kern="1200" baseline="30000" dirty="0" smtClean="0">
                <a:solidFill>
                  <a:schemeClr val="tx1"/>
                </a:solidFill>
                <a:effectLst/>
                <a:latin typeface="+mn-lt"/>
                <a:ea typeface="+mn-ea"/>
                <a:cs typeface="+mn-cs"/>
              </a:rPr>
              <a:t>2</a:t>
            </a:r>
          </a:p>
          <a:p>
            <a:endParaRPr lang="en-CA" sz="1200" b="0" i="0" kern="1200" baseline="300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For more information about genetic counsellors and genetic counselling see: </a:t>
            </a:r>
            <a:br>
              <a:rPr lang="en-CA" sz="1200" b="0" i="0" kern="1200" dirty="0" smtClean="0">
                <a:solidFill>
                  <a:schemeClr val="tx1"/>
                </a:solidFill>
                <a:effectLst/>
                <a:latin typeface="+mn-lt"/>
                <a:ea typeface="+mn-ea"/>
                <a:cs typeface="+mn-cs"/>
              </a:rPr>
            </a:br>
            <a:r>
              <a:rPr lang="en-CA" sz="1200" b="0" i="1" u="sng" kern="1200" dirty="0" smtClean="0">
                <a:solidFill>
                  <a:schemeClr val="tx1"/>
                </a:solidFill>
                <a:effectLst/>
                <a:latin typeface="+mn-lt"/>
                <a:ea typeface="+mn-ea"/>
                <a:cs typeface="+mn-cs"/>
                <a:hlinkClick r:id="rId3"/>
              </a:rPr>
              <a:t>What is a Genetic Counsellor?</a:t>
            </a:r>
            <a:r>
              <a:rPr lang="en-CA" sz="1200" b="0" i="1" kern="1200" dirty="0" smtClean="0">
                <a:solidFill>
                  <a:schemeClr val="tx1"/>
                </a:solidFill>
                <a:effectLst/>
                <a:latin typeface="+mn-lt"/>
                <a:ea typeface="+mn-ea"/>
                <a:cs typeface="+mn-cs"/>
              </a:rPr>
              <a:t>  </a:t>
            </a:r>
            <a:r>
              <a:rPr lang="en-CA" sz="1200" b="0" i="0" kern="1200" dirty="0" smtClean="0">
                <a:solidFill>
                  <a:schemeClr val="tx1"/>
                </a:solidFill>
                <a:effectLst/>
                <a:latin typeface="+mn-lt"/>
                <a:ea typeface="+mn-ea"/>
                <a:cs typeface="+mn-cs"/>
              </a:rPr>
              <a:t>by the Canadian Association of Genetic Counsellors. (http://www.cagc-accg.ca/?page=139)</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1</a:t>
            </a:r>
            <a:r>
              <a:rPr lang="en-CA" sz="1200" b="0" i="1" kern="1200" dirty="0" smtClean="0">
                <a:solidFill>
                  <a:schemeClr val="tx1"/>
                </a:solidFill>
                <a:effectLst/>
                <a:latin typeface="+mn-lt"/>
                <a:ea typeface="+mn-ea"/>
                <a:cs typeface="+mn-cs"/>
              </a:rPr>
              <a:t>Canadian Association of Genetic Counsellors, </a:t>
            </a:r>
            <a:r>
              <a:rPr lang="en-CA" sz="1200" b="0" i="1" u="sng" kern="1200" dirty="0" smtClean="0">
                <a:solidFill>
                  <a:schemeClr val="tx1"/>
                </a:solidFill>
                <a:effectLst/>
                <a:latin typeface="+mn-lt"/>
                <a:ea typeface="+mn-ea"/>
                <a:cs typeface="+mn-cs"/>
                <a:hlinkClick r:id="rId4"/>
              </a:rPr>
              <a:t>http://www.cagc-accg.ca/</a:t>
            </a:r>
            <a:r>
              <a:rPr lang="en-CA" sz="1200" b="0" i="1" kern="1200" dirty="0" smtClean="0">
                <a:solidFill>
                  <a:schemeClr val="tx1"/>
                </a:solidFill>
                <a:effectLst/>
                <a:latin typeface="+mn-lt"/>
                <a:ea typeface="+mn-ea"/>
                <a:cs typeface="+mn-cs"/>
              </a:rPr>
              <a:t/>
            </a:r>
            <a:br>
              <a:rPr lang="en-CA" sz="1200" b="0" i="1"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2</a:t>
            </a:r>
            <a:r>
              <a:rPr lang="en-CA" sz="1200" b="0" i="1" kern="1200" dirty="0" smtClean="0">
                <a:solidFill>
                  <a:schemeClr val="tx1"/>
                </a:solidFill>
                <a:effectLst/>
                <a:latin typeface="+mn-lt"/>
                <a:ea typeface="+mn-ea"/>
                <a:cs typeface="+mn-cs"/>
              </a:rPr>
              <a:t>Canadian Association of Genetic Counsellors. What is a Genetic Counsellor? Oakville, Canada: Canadian Association of Genetic Counsellors.</a:t>
            </a:r>
            <a:br>
              <a:rPr lang="en-CA" sz="1200" b="0" i="1" kern="1200" dirty="0" smtClean="0">
                <a:solidFill>
                  <a:schemeClr val="tx1"/>
                </a:solidFill>
                <a:effectLst/>
                <a:latin typeface="+mn-lt"/>
                <a:ea typeface="+mn-ea"/>
                <a:cs typeface="+mn-cs"/>
              </a:rPr>
            </a:br>
            <a:r>
              <a:rPr lang="en-CA" sz="1200" b="0" i="1" u="sng" kern="1200" smtClean="0">
                <a:solidFill>
                  <a:schemeClr val="tx1"/>
                </a:solidFill>
                <a:effectLst/>
                <a:latin typeface="+mn-lt"/>
                <a:ea typeface="+mn-ea"/>
                <a:cs typeface="+mn-cs"/>
              </a:rPr>
              <a:t>http://www.cagc-accg.ca/?page=139</a:t>
            </a:r>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a:t>
            </a:r>
          </a:p>
          <a:p>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236575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4389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mn-cs"/>
              </a:rPr>
              <a:t>Section 3: Genetic Services</a:t>
            </a:r>
            <a:endParaRPr lang="en-US" sz="1200" kern="1200" dirty="0">
              <a:solidFill>
                <a:schemeClr val="bg1"/>
              </a:solidFill>
              <a:latin typeface="+mn-lt"/>
              <a:ea typeface="+mn-ea"/>
              <a:cs typeface="+mn-cs"/>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718649239"/>
      </p:ext>
    </p:extLst>
  </p:cSld>
  <p:clrMap bg1="lt1" tx1="dk1" bg2="lt2" tx2="dk2" accent1="accent1" accent2="accent2" accent3="accent3" accent4="accent4" accent5="accent5" accent6="accent6" hlink="hlink" folHlink="folHlink"/>
  <p:sldLayoutIdLst>
    <p:sldLayoutId id="2147483725"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Users\Natalie Phillips\Documents\Profile Launch\Genetics Module\JPGS\Engl jpgs\Genetics_E 3.1.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412776"/>
            <a:ext cx="6256198" cy="38690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3: Genetic Servic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TotalTime>
  <Words>104</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 Genetic Services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57</cp:revision>
  <dcterms:created xsi:type="dcterms:W3CDTF">2011-12-04T15:52:41Z</dcterms:created>
  <dcterms:modified xsi:type="dcterms:W3CDTF">2014-06-06T18:56:23Z</dcterms:modified>
</cp:coreProperties>
</file>