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4" r:id="rId1"/>
  </p:sldMasterIdLst>
  <p:notesMasterIdLst>
    <p:notesMasterId r:id="rId3"/>
  </p:notesMasterIdLst>
  <p:sldIdLst>
    <p:sldId id="256" r:id="rId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Natalie Phillips" initials="NP" lastIdx="3" clrIdx="0"/>
  <p:cmAuthor id="1" name="Bert Schopf" initials="BS"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E335E"/>
    <a:srgbClr val="FFFFCC"/>
    <a:srgbClr val="F5F5F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369" autoAdjust="0"/>
    <p:restoredTop sz="69391" autoAdjust="0"/>
  </p:normalViewPr>
  <p:slideViewPr>
    <p:cSldViewPr>
      <p:cViewPr varScale="1">
        <p:scale>
          <a:sx n="56" d="100"/>
          <a:sy n="56" d="100"/>
        </p:scale>
        <p:origin x="-738" y="-84"/>
      </p:cViewPr>
      <p:guideLst>
        <p:guide orient="horz" pos="2160"/>
        <p:guide pos="2880"/>
      </p:guideLst>
    </p:cSldViewPr>
  </p:slideViewPr>
  <p:notesTextViewPr>
    <p:cViewPr>
      <p:scale>
        <a:sx n="100" d="100"/>
        <a:sy n="100" d="100"/>
      </p:scale>
      <p:origin x="6"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0FF54829-3733-4DEA-967B-FEA401BD0454}" type="datetimeFigureOut">
              <a:rPr lang="en-US"/>
              <a:pPr>
                <a:defRPr/>
              </a:pPr>
              <a:t>6/6/2014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734BB05C-9CFB-454C-856A-2A660F79AF30}" type="slidenum">
              <a:rPr lang="en-US"/>
              <a:pPr>
                <a:defRPr/>
              </a:pPr>
              <a:t>‹#›</a:t>
            </a:fld>
            <a:endParaRPr lang="en-US"/>
          </a:p>
        </p:txBody>
      </p:sp>
    </p:spTree>
    <p:extLst>
      <p:ext uri="{BB962C8B-B14F-4D97-AF65-F5344CB8AC3E}">
        <p14:creationId xmlns:p14="http://schemas.microsoft.com/office/powerpoint/2010/main" val="334498501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www.lhsc.on.ca/Patients_Families_Visitors/Genetic_Support_Directory/" TargetMode="External"/><Relationship Id="rId2" Type="http://schemas.openxmlformats.org/officeDocument/2006/relationships/slide" Target="../slides/slide1.xml"/><Relationship Id="rId1" Type="http://schemas.openxmlformats.org/officeDocument/2006/relationships/notesMaster" Target="../notesMasters/notesMaster1.xml"/><Relationship Id="rId4" Type="http://schemas.openxmlformats.org/officeDocument/2006/relationships/hyperlink" Target="http://www.raredisorders.ca/"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r>
              <a:rPr lang="en-CA" sz="1200" b="0" i="0" kern="1200" dirty="0" smtClean="0">
                <a:solidFill>
                  <a:schemeClr val="tx1"/>
                </a:solidFill>
                <a:effectLst/>
                <a:latin typeface="+mn-lt"/>
                <a:ea typeface="+mn-ea"/>
                <a:cs typeface="+mn-cs"/>
              </a:rPr>
              <a:t>Genetic services are organized through genetic clinics across the country that employ interprofessional teams of healthcare providers. Two important providers on this team are medical geneticists and genetic counsellors. There are approximately 87 medical geneticists in Canada; most practice in British Columbia, Alberta, Ontario, and Quebec, but they are found in other provinces as well. The majority are in academic centres, but they provide outreach to smaller cities, as well as rural and remote areas.</a:t>
            </a:r>
          </a:p>
          <a:p>
            <a:endParaRPr lang="en-CA" sz="1200" b="0" i="0" kern="1200" dirty="0" smtClean="0">
              <a:solidFill>
                <a:schemeClr val="tx1"/>
              </a:solidFill>
              <a:effectLst/>
              <a:latin typeface="+mn-lt"/>
              <a:ea typeface="+mn-ea"/>
              <a:cs typeface="+mn-cs"/>
            </a:endParaRPr>
          </a:p>
          <a:p>
            <a:r>
              <a:rPr lang="en-CA" sz="1200" b="0" i="0" kern="1200" dirty="0" smtClean="0">
                <a:solidFill>
                  <a:schemeClr val="tx1"/>
                </a:solidFill>
                <a:effectLst/>
                <a:latin typeface="+mn-lt"/>
                <a:ea typeface="+mn-ea"/>
                <a:cs typeface="+mn-cs"/>
              </a:rPr>
              <a:t>In Canada, the Canadian Association of Genetic Counsellors certifies genetic counsellors. There were approximately 269 certified genetic counsellors in Canada in 2009.</a:t>
            </a:r>
          </a:p>
          <a:p>
            <a:endParaRPr lang="en-CA" sz="1200" b="0" i="0" kern="1200" dirty="0" smtClean="0">
              <a:solidFill>
                <a:schemeClr val="tx1"/>
              </a:solidFill>
              <a:effectLst/>
              <a:latin typeface="+mn-lt"/>
              <a:ea typeface="+mn-ea"/>
              <a:cs typeface="+mn-cs"/>
            </a:endParaRPr>
          </a:p>
          <a:p>
            <a:r>
              <a:rPr lang="en-CA" sz="1200" b="0" i="0" kern="1200" dirty="0" smtClean="0">
                <a:solidFill>
                  <a:schemeClr val="tx1"/>
                </a:solidFill>
                <a:effectLst/>
                <a:latin typeface="+mn-lt"/>
                <a:ea typeface="+mn-ea"/>
                <a:cs typeface="+mn-cs"/>
              </a:rPr>
              <a:t>Alongside these genetic services, there are a number of community-based organizations in Canada that focus on providing support and education to families with a genetic disorder. </a:t>
            </a:r>
            <a:r>
              <a:rPr lang="en-CA" sz="1200" b="0" i="0" u="sng" kern="1200" dirty="0" smtClean="0">
                <a:solidFill>
                  <a:schemeClr val="tx1"/>
                </a:solidFill>
                <a:effectLst/>
                <a:latin typeface="+mn-lt"/>
                <a:ea typeface="+mn-ea"/>
                <a:cs typeface="+mn-cs"/>
                <a:hlinkClick r:id="rId3"/>
              </a:rPr>
              <a:t>The Canadian Directory of Genetic Support </a:t>
            </a:r>
            <a:r>
              <a:rPr lang="en-CA" sz="1200" b="0" i="0" u="none" kern="1200" dirty="0" smtClean="0">
                <a:solidFill>
                  <a:schemeClr val="tx1"/>
                </a:solidFill>
                <a:effectLst/>
                <a:latin typeface="+mn-lt"/>
                <a:ea typeface="+mn-ea"/>
                <a:cs typeface="+mn-cs"/>
                <a:hlinkClick r:id="rId3"/>
              </a:rPr>
              <a:t>Groups</a:t>
            </a:r>
            <a:r>
              <a:rPr lang="en-CA" sz="1200" b="0" i="0" u="none" kern="1200" baseline="0" dirty="0" smtClean="0">
                <a:solidFill>
                  <a:schemeClr val="tx1"/>
                </a:solidFill>
                <a:effectLst/>
                <a:latin typeface="+mn-lt"/>
                <a:ea typeface="+mn-ea"/>
                <a:cs typeface="+mn-cs"/>
              </a:rPr>
              <a:t> (http://www.lhsc.on.ca/Patients_Families_Visitors/Genetic_Support_Directory/) </a:t>
            </a:r>
            <a:r>
              <a:rPr lang="en-CA" sz="1200" b="0" i="0" u="none" kern="1200" dirty="0" smtClean="0">
                <a:solidFill>
                  <a:schemeClr val="tx1"/>
                </a:solidFill>
                <a:effectLst/>
                <a:latin typeface="+mn-lt"/>
                <a:ea typeface="+mn-ea"/>
                <a:cs typeface="+mn-cs"/>
              </a:rPr>
              <a:t>lists</a:t>
            </a:r>
            <a:r>
              <a:rPr lang="en-CA" sz="1200" b="0" i="0" kern="1200" dirty="0" smtClean="0">
                <a:solidFill>
                  <a:schemeClr val="tx1"/>
                </a:solidFill>
                <a:effectLst/>
                <a:latin typeface="+mn-lt"/>
                <a:ea typeface="+mn-ea"/>
                <a:cs typeface="+mn-cs"/>
              </a:rPr>
              <a:t> 78 Canadian organizations offering such support. The umbrella organization, </a:t>
            </a:r>
            <a:r>
              <a:rPr lang="en-CA" sz="1200" b="0" i="0" u="sng" kern="1200" dirty="0" smtClean="0">
                <a:solidFill>
                  <a:schemeClr val="tx1"/>
                </a:solidFill>
                <a:effectLst/>
                <a:latin typeface="+mn-lt"/>
                <a:ea typeface="+mn-ea"/>
                <a:cs typeface="+mn-cs"/>
                <a:hlinkClick r:id="rId4"/>
              </a:rPr>
              <a:t>Canadian Organization for Rare </a:t>
            </a:r>
            <a:r>
              <a:rPr lang="en-CA" sz="1200" b="0" i="0" u="none" kern="1200" dirty="0" smtClean="0">
                <a:solidFill>
                  <a:schemeClr val="tx1"/>
                </a:solidFill>
                <a:effectLst/>
                <a:latin typeface="+mn-lt"/>
                <a:ea typeface="+mn-ea"/>
                <a:cs typeface="+mn-cs"/>
                <a:hlinkClick r:id="rId4"/>
              </a:rPr>
              <a:t>Disorders</a:t>
            </a:r>
            <a:r>
              <a:rPr lang="en-CA" sz="1200" b="0" i="0" u="none" kern="1200" baseline="0" dirty="0" smtClean="0">
                <a:solidFill>
                  <a:schemeClr val="tx1"/>
                </a:solidFill>
                <a:effectLst/>
                <a:latin typeface="+mn-lt"/>
                <a:ea typeface="+mn-ea"/>
                <a:cs typeface="+mn-cs"/>
              </a:rPr>
              <a:t> </a:t>
            </a:r>
            <a:r>
              <a:rPr lang="en-CA" sz="1200" b="0" i="0" u="none" kern="1200" dirty="0" smtClean="0">
                <a:solidFill>
                  <a:schemeClr val="tx1"/>
                </a:solidFill>
                <a:effectLst/>
                <a:latin typeface="+mn-lt"/>
                <a:ea typeface="+mn-ea"/>
                <a:cs typeface="+mn-cs"/>
              </a:rPr>
              <a:t>(http</a:t>
            </a:r>
            <a:r>
              <a:rPr lang="en-CA" sz="1200" b="0" i="0" u="sng" kern="1200" dirty="0" smtClean="0">
                <a:solidFill>
                  <a:schemeClr val="tx1"/>
                </a:solidFill>
                <a:effectLst/>
                <a:latin typeface="+mn-lt"/>
                <a:ea typeface="+mn-ea"/>
                <a:cs typeface="+mn-cs"/>
              </a:rPr>
              <a:t>://www.raredisorders.ca</a:t>
            </a:r>
            <a:r>
              <a:rPr lang="en-CA" sz="1200" b="0" i="0" u="none" kern="1200" dirty="0" smtClean="0">
                <a:solidFill>
                  <a:schemeClr val="tx1"/>
                </a:solidFill>
                <a:effectLst/>
                <a:latin typeface="+mn-lt"/>
                <a:ea typeface="+mn-ea"/>
                <a:cs typeface="+mn-cs"/>
              </a:rPr>
              <a:t>/)</a:t>
            </a:r>
            <a:r>
              <a:rPr lang="en-CA" sz="1200" b="0" i="0" u="none" kern="1200" baseline="0" dirty="0" smtClean="0">
                <a:solidFill>
                  <a:schemeClr val="tx1"/>
                </a:solidFill>
                <a:effectLst/>
                <a:latin typeface="+mn-lt"/>
                <a:ea typeface="+mn-ea"/>
                <a:cs typeface="+mn-cs"/>
              </a:rPr>
              <a:t> </a:t>
            </a:r>
            <a:r>
              <a:rPr lang="en-CA" sz="1200" b="0" i="0" u="none" kern="1200" dirty="0" smtClean="0">
                <a:solidFill>
                  <a:schemeClr val="tx1"/>
                </a:solidFill>
                <a:effectLst/>
                <a:latin typeface="+mn-lt"/>
                <a:ea typeface="+mn-ea"/>
                <a:cs typeface="+mn-cs"/>
              </a:rPr>
              <a:t>(</a:t>
            </a:r>
            <a:r>
              <a:rPr lang="en-CA" sz="1200" b="0" i="0" kern="1200" dirty="0" smtClean="0">
                <a:solidFill>
                  <a:schemeClr val="tx1"/>
                </a:solidFill>
                <a:effectLst/>
                <a:latin typeface="+mn-lt"/>
                <a:ea typeface="+mn-ea"/>
                <a:cs typeface="+mn-cs"/>
              </a:rPr>
              <a:t> C.O.R.D.) provides overarching support and advocacy for many genetic disorders.</a:t>
            </a:r>
          </a:p>
          <a:p>
            <a:endParaRPr lang="en-CA" sz="1200" b="0" i="0" kern="1200" dirty="0" smtClean="0">
              <a:solidFill>
                <a:schemeClr val="tx1"/>
              </a:solidFill>
              <a:effectLst/>
              <a:latin typeface="+mn-lt"/>
              <a:ea typeface="+mn-ea"/>
              <a:cs typeface="+mn-cs"/>
            </a:endParaRPr>
          </a:p>
          <a:p>
            <a:r>
              <a:rPr lang="en-CA" sz="1200" b="0" i="0" kern="1200" dirty="0" smtClean="0">
                <a:solidFill>
                  <a:schemeClr val="tx1"/>
                </a:solidFill>
                <a:effectLst/>
                <a:latin typeface="+mn-lt"/>
                <a:ea typeface="+mn-ea"/>
                <a:cs typeface="+mn-cs"/>
              </a:rPr>
              <a:t>Of the genetics services available, laboratory services are a central component. All academic pediatric centres offer cytogenetic, molecular, and/or biochemical laboratory services; however, these vary from centre to centre.</a:t>
            </a:r>
          </a:p>
          <a:p>
            <a:r>
              <a:rPr lang="en-CA" sz="1200" b="0" i="0" kern="1200" dirty="0" smtClean="0">
                <a:solidFill>
                  <a:schemeClr val="tx1"/>
                </a:solidFill>
                <a:effectLst/>
                <a:latin typeface="+mn-lt"/>
                <a:ea typeface="+mn-ea"/>
                <a:cs typeface="+mn-cs"/>
              </a:rPr>
              <a:t/>
            </a:r>
            <a:br>
              <a:rPr lang="en-CA" sz="1200" b="0" i="0" kern="1200" dirty="0" smtClean="0">
                <a:solidFill>
                  <a:schemeClr val="tx1"/>
                </a:solidFill>
                <a:effectLst/>
                <a:latin typeface="+mn-lt"/>
                <a:ea typeface="+mn-ea"/>
                <a:cs typeface="+mn-cs"/>
              </a:rPr>
            </a:br>
            <a:r>
              <a:rPr lang="en-CA" sz="1200" b="0" i="1" kern="1200" dirty="0" smtClean="0">
                <a:solidFill>
                  <a:schemeClr val="tx1"/>
                </a:solidFill>
                <a:effectLst/>
                <a:latin typeface="+mn-lt"/>
                <a:ea typeface="+mn-ea"/>
                <a:cs typeface="+mn-cs"/>
              </a:rPr>
              <a:t>Source: Pediatric Chairs of Canada (PCC), Academic Workforce Survey; 2012, and Canadian Association of Genetic Counsellors. Membership directory. Oakville, Canada: Canadian Association of Genetic Counsellors; 2013.</a:t>
            </a:r>
            <a:endParaRPr lang="en-CA" sz="1200" b="0" i="0" kern="1200" dirty="0" smtClean="0">
              <a:solidFill>
                <a:schemeClr val="tx1"/>
              </a:solidFill>
              <a:effectLst/>
              <a:latin typeface="+mn-lt"/>
              <a:ea typeface="+mn-ea"/>
              <a:cs typeface="+mn-cs"/>
            </a:endParaRPr>
          </a:p>
          <a:p>
            <a:endParaRPr lang="en-CA" dirty="0"/>
          </a:p>
        </p:txBody>
      </p:sp>
      <p:sp>
        <p:nvSpPr>
          <p:cNvPr id="4" name="Slide Number Placeholder 3"/>
          <p:cNvSpPr>
            <a:spLocks noGrp="1"/>
          </p:cNvSpPr>
          <p:nvPr>
            <p:ph type="sldNum" sz="quarter" idx="10"/>
          </p:nvPr>
        </p:nvSpPr>
        <p:spPr/>
        <p:txBody>
          <a:bodyPr/>
          <a:lstStyle/>
          <a:p>
            <a:pPr>
              <a:defRPr/>
            </a:pPr>
            <a:fld id="{734BB05C-9CFB-454C-856A-2A660F79AF30}" type="slidenum">
              <a:rPr lang="en-US" smtClean="0"/>
              <a:pPr>
                <a:defRPr/>
              </a:pPr>
              <a:t>1</a:t>
            </a:fld>
            <a:endParaRPr lang="en-US"/>
          </a:p>
        </p:txBody>
      </p:sp>
    </p:spTree>
    <p:extLst>
      <p:ext uri="{BB962C8B-B14F-4D97-AF65-F5344CB8AC3E}">
        <p14:creationId xmlns:p14="http://schemas.microsoft.com/office/powerpoint/2010/main" val="40530859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13438972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w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5F5F5"/>
        </a:solidFill>
        <a:effectLst/>
      </p:bgPr>
    </p:bg>
    <p:spTree>
      <p:nvGrpSpPr>
        <p:cNvPr id="1" name=""/>
        <p:cNvGrpSpPr/>
        <p:nvPr/>
      </p:nvGrpSpPr>
      <p:grpSpPr>
        <a:xfrm>
          <a:off x="0" y="0"/>
          <a:ext cx="0" cy="0"/>
          <a:chOff x="0" y="0"/>
          <a:chExt cx="0" cy="0"/>
        </a:xfrm>
      </p:grpSpPr>
      <p:sp>
        <p:nvSpPr>
          <p:cNvPr id="14" name="Rectangle 13"/>
          <p:cNvSpPr/>
          <p:nvPr userDrawn="1"/>
        </p:nvSpPr>
        <p:spPr>
          <a:xfrm>
            <a:off x="0" y="6237288"/>
            <a:ext cx="9144000" cy="620712"/>
          </a:xfrm>
          <a:prstGeom prst="rect">
            <a:avLst/>
          </a:prstGeom>
          <a:solidFill>
            <a:srgbClr val="1E33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6" name="TextBox 7"/>
          <p:cNvSpPr txBox="1">
            <a:spLocks noChangeArrowheads="1"/>
          </p:cNvSpPr>
          <p:nvPr userDrawn="1"/>
        </p:nvSpPr>
        <p:spPr bwMode="auto">
          <a:xfrm>
            <a:off x="1116013" y="404813"/>
            <a:ext cx="7777162" cy="477054"/>
          </a:xfrm>
          <a:prstGeom prst="rect">
            <a:avLst/>
          </a:prstGeom>
          <a:noFill/>
          <a:ln w="9525">
            <a:noFill/>
            <a:miter lim="800000"/>
            <a:headEnd/>
            <a:tailEnd/>
          </a:ln>
        </p:spPr>
        <p:txBody>
          <a:bodyPr wrap="square">
            <a:spAutoFit/>
          </a:bodyPr>
          <a:lstStyle/>
          <a:p>
            <a:pPr>
              <a:defRPr/>
            </a:pPr>
            <a:r>
              <a:rPr lang="en-US" sz="2500" b="1" dirty="0">
                <a:latin typeface="Calibri" pitchFamily="34" charset="0"/>
              </a:rPr>
              <a:t>The Health of Canada’s Children and </a:t>
            </a:r>
            <a:r>
              <a:rPr lang="en-US" sz="2500" b="1" dirty="0" smtClean="0">
                <a:latin typeface="Calibri" pitchFamily="34" charset="0"/>
              </a:rPr>
              <a:t>Youth: A </a:t>
            </a:r>
            <a:r>
              <a:rPr lang="en-US" sz="2500" b="1" dirty="0">
                <a:latin typeface="Calibri" pitchFamily="34" charset="0"/>
              </a:rPr>
              <a:t>CICH Profile</a:t>
            </a:r>
          </a:p>
        </p:txBody>
      </p:sp>
      <p:sp>
        <p:nvSpPr>
          <p:cNvPr id="18" name="TextBox 9"/>
          <p:cNvSpPr txBox="1">
            <a:spLocks noChangeArrowheads="1"/>
          </p:cNvSpPr>
          <p:nvPr userDrawn="1"/>
        </p:nvSpPr>
        <p:spPr bwMode="auto">
          <a:xfrm>
            <a:off x="539750" y="6237312"/>
            <a:ext cx="5976938" cy="338138"/>
          </a:xfrm>
          <a:prstGeom prst="rect">
            <a:avLst/>
          </a:prstGeom>
          <a:noFill/>
          <a:ln w="9525">
            <a:noFill/>
            <a:miter lim="800000"/>
            <a:headEnd/>
            <a:tailEnd/>
          </a:ln>
        </p:spPr>
        <p:txBody>
          <a:bodyPr>
            <a:spAutoFit/>
          </a:bodyPr>
          <a:lstStyle/>
          <a:p>
            <a:pPr>
              <a:defRPr/>
            </a:pPr>
            <a:r>
              <a:rPr lang="en-US" sz="1600" b="1" dirty="0">
                <a:solidFill>
                  <a:schemeClr val="bg1"/>
                </a:solidFill>
                <a:latin typeface="Calibri" pitchFamily="34" charset="0"/>
              </a:rPr>
              <a:t>The Health of Canada’s Children and Youth — A CICH Profile</a:t>
            </a:r>
          </a:p>
        </p:txBody>
      </p:sp>
      <p:sp>
        <p:nvSpPr>
          <p:cNvPr id="19" name="TextBox 11"/>
          <p:cNvSpPr txBox="1">
            <a:spLocks noChangeArrowheads="1"/>
          </p:cNvSpPr>
          <p:nvPr userDrawn="1"/>
        </p:nvSpPr>
        <p:spPr bwMode="auto">
          <a:xfrm>
            <a:off x="7019925" y="6526237"/>
            <a:ext cx="2124075" cy="215900"/>
          </a:xfrm>
          <a:prstGeom prst="rect">
            <a:avLst/>
          </a:prstGeom>
          <a:noFill/>
          <a:ln w="9525">
            <a:noFill/>
            <a:miter lim="800000"/>
            <a:headEnd/>
            <a:tailEnd/>
          </a:ln>
        </p:spPr>
        <p:txBody>
          <a:bodyPr>
            <a:spAutoFit/>
          </a:bodyPr>
          <a:lstStyle/>
          <a:p>
            <a:pPr>
              <a:defRPr/>
            </a:pPr>
            <a:r>
              <a:rPr lang="en-US" sz="800" dirty="0">
                <a:solidFill>
                  <a:schemeClr val="bg1"/>
                </a:solidFill>
                <a:latin typeface="Calibri" pitchFamily="34" charset="0"/>
              </a:rPr>
              <a:t>© </a:t>
            </a:r>
            <a:r>
              <a:rPr lang="en-US" sz="800" dirty="0" smtClean="0">
                <a:solidFill>
                  <a:schemeClr val="bg1"/>
                </a:solidFill>
                <a:latin typeface="Calibri" pitchFamily="34" charset="0"/>
              </a:rPr>
              <a:t>2014 </a:t>
            </a:r>
            <a:r>
              <a:rPr lang="en-US" sz="800" dirty="0">
                <a:solidFill>
                  <a:schemeClr val="bg1"/>
                </a:solidFill>
                <a:latin typeface="Calibri" pitchFamily="34" charset="0"/>
              </a:rPr>
              <a:t>Canadian Institute of Child Health</a:t>
            </a:r>
          </a:p>
        </p:txBody>
      </p:sp>
      <p:sp>
        <p:nvSpPr>
          <p:cNvPr id="20" name="TextBox 12"/>
          <p:cNvSpPr txBox="1">
            <a:spLocks noChangeArrowheads="1"/>
          </p:cNvSpPr>
          <p:nvPr userDrawn="1"/>
        </p:nvSpPr>
        <p:spPr bwMode="auto">
          <a:xfrm>
            <a:off x="539750" y="6526237"/>
            <a:ext cx="6480175" cy="230188"/>
          </a:xfrm>
          <a:prstGeom prst="rect">
            <a:avLst/>
          </a:prstGeom>
          <a:noFill/>
          <a:ln w="9525">
            <a:noFill/>
            <a:miter lim="800000"/>
            <a:headEnd/>
            <a:tailEnd/>
          </a:ln>
        </p:spPr>
        <p:txBody>
          <a:bodyPr>
            <a:spAutoFit/>
          </a:bodyPr>
          <a:lstStyle/>
          <a:p>
            <a:pPr>
              <a:defRPr/>
            </a:pPr>
            <a:r>
              <a:rPr lang="en-US" sz="900" dirty="0">
                <a:solidFill>
                  <a:schemeClr val="bg1"/>
                </a:solidFill>
                <a:latin typeface="Calibri" pitchFamily="34" charset="0"/>
              </a:rPr>
              <a:t>This page is only one section of the CICH Profile, for more interesting data on children and youth visit </a:t>
            </a:r>
            <a:r>
              <a:rPr lang="en-US" sz="900" b="1" dirty="0">
                <a:solidFill>
                  <a:schemeClr val="bg1"/>
                </a:solidFill>
                <a:latin typeface="Calibri" pitchFamily="34" charset="0"/>
              </a:rPr>
              <a:t>http://profile.cich.ca/</a:t>
            </a:r>
            <a:endParaRPr lang="en-US" sz="900" b="1" dirty="0">
              <a:latin typeface="Calibri" pitchFamily="34" charset="0"/>
            </a:endParaRPr>
          </a:p>
        </p:txBody>
      </p:sp>
      <p:sp>
        <p:nvSpPr>
          <p:cNvPr id="21" name="Rectangle 20"/>
          <p:cNvSpPr/>
          <p:nvPr userDrawn="1"/>
        </p:nvSpPr>
        <p:spPr>
          <a:xfrm>
            <a:off x="0" y="0"/>
            <a:ext cx="9144000" cy="215900"/>
          </a:xfrm>
          <a:prstGeom prst="rect">
            <a:avLst/>
          </a:prstGeom>
          <a:solidFill>
            <a:srgbClr val="1E33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2" name="TextBox 15"/>
          <p:cNvSpPr txBox="1">
            <a:spLocks noChangeArrowheads="1"/>
          </p:cNvSpPr>
          <p:nvPr userDrawn="1"/>
        </p:nvSpPr>
        <p:spPr bwMode="auto">
          <a:xfrm>
            <a:off x="3865526" y="908720"/>
            <a:ext cx="4996920" cy="276999"/>
          </a:xfrm>
          <a:prstGeom prst="rect">
            <a:avLst/>
          </a:prstGeom>
          <a:solidFill>
            <a:srgbClr val="1E335E"/>
          </a:solidFill>
          <a:ln w="9525">
            <a:noFill/>
            <a:miter lim="800000"/>
            <a:headEnd/>
            <a:tailEnd/>
          </a:ln>
        </p:spPr>
        <p:txBody>
          <a:bodyPr wrap="square">
            <a:spAutoFit/>
          </a:bodyPr>
          <a:lstStyle/>
          <a:p>
            <a:pPr>
              <a:defRPr/>
            </a:pPr>
            <a:r>
              <a:rPr lang="en-US" sz="1200" b="1" kern="1200" dirty="0" smtClean="0">
                <a:solidFill>
                  <a:schemeClr val="bg1"/>
                </a:solidFill>
                <a:latin typeface="+mn-lt"/>
                <a:ea typeface="+mn-ea"/>
                <a:cs typeface="+mn-cs"/>
              </a:rPr>
              <a:t>Section 3: Genetic Services</a:t>
            </a:r>
            <a:endParaRPr lang="en-US" sz="1200" kern="1200" dirty="0">
              <a:solidFill>
                <a:schemeClr val="bg1"/>
              </a:solidFill>
              <a:latin typeface="+mn-lt"/>
              <a:ea typeface="+mn-ea"/>
              <a:cs typeface="+mn-cs"/>
            </a:endParaRPr>
          </a:p>
        </p:txBody>
      </p:sp>
      <p:cxnSp>
        <p:nvCxnSpPr>
          <p:cNvPr id="23" name="Straight Connector 22"/>
          <p:cNvCxnSpPr/>
          <p:nvPr userDrawn="1"/>
        </p:nvCxnSpPr>
        <p:spPr>
          <a:xfrm flipH="1">
            <a:off x="323850" y="1341438"/>
            <a:ext cx="8569325" cy="0"/>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24" name="Rectangle 23"/>
          <p:cNvSpPr/>
          <p:nvPr userDrawn="1"/>
        </p:nvSpPr>
        <p:spPr>
          <a:xfrm>
            <a:off x="1259632" y="888975"/>
            <a:ext cx="2376264" cy="307777"/>
          </a:xfrm>
          <a:prstGeom prst="rect">
            <a:avLst/>
          </a:prstGeom>
        </p:spPr>
        <p:txBody>
          <a:bodyPr wrap="square" lIns="0" rIns="0">
            <a:spAutoFit/>
          </a:bodyPr>
          <a:lstStyle/>
          <a:p>
            <a:pPr marL="0" marR="0" indent="0" algn="l" defTabSz="914400" rtl="0" eaLnBrk="1" fontAlgn="base" latinLnBrk="0" hangingPunct="1">
              <a:lnSpc>
                <a:spcPct val="100000"/>
              </a:lnSpc>
              <a:spcBef>
                <a:spcPts val="400"/>
              </a:spcBef>
              <a:spcAft>
                <a:spcPct val="0"/>
              </a:spcAft>
              <a:buClrTx/>
              <a:buSzTx/>
              <a:buFontTx/>
              <a:buNone/>
              <a:tabLst/>
              <a:defRPr/>
            </a:pPr>
            <a:r>
              <a:rPr lang="en-CA" sz="1400" kern="1200" dirty="0" smtClean="0">
                <a:solidFill>
                  <a:schemeClr val="tx1"/>
                </a:solidFill>
                <a:effectLst/>
                <a:latin typeface="+mn-lt"/>
                <a:ea typeface="+mn-ea"/>
                <a:cs typeface="+mn-cs"/>
              </a:rPr>
              <a:t>Genetics and Paediatric Health</a:t>
            </a:r>
            <a:endParaRPr lang="en-US" sz="1400" dirty="0">
              <a:solidFill>
                <a:prstClr val="black"/>
              </a:solidFill>
              <a:latin typeface="+mn-lt"/>
            </a:endParaRPr>
          </a:p>
        </p:txBody>
      </p:sp>
      <p:pic>
        <p:nvPicPr>
          <p:cNvPr id="25" name="Picture 2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51520" y="6292797"/>
            <a:ext cx="288230" cy="320781"/>
          </a:xfrm>
          <a:prstGeom prst="rect">
            <a:avLst/>
          </a:prstGeom>
        </p:spPr>
      </p:pic>
      <p:pic>
        <p:nvPicPr>
          <p:cNvPr id="26" name="Picture 25"/>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37186" y="388482"/>
            <a:ext cx="692817" cy="771981"/>
          </a:xfrm>
          <a:prstGeom prst="rect">
            <a:avLst/>
          </a:prstGeom>
        </p:spPr>
      </p:pic>
      <p:pic>
        <p:nvPicPr>
          <p:cNvPr id="15" name="Picture 14"/>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0" y="5412683"/>
            <a:ext cx="9144000" cy="831273"/>
          </a:xfrm>
          <a:prstGeom prst="rect">
            <a:avLst/>
          </a:prstGeom>
        </p:spPr>
      </p:pic>
    </p:spTree>
    <p:extLst>
      <p:ext uri="{BB962C8B-B14F-4D97-AF65-F5344CB8AC3E}">
        <p14:creationId xmlns:p14="http://schemas.microsoft.com/office/powerpoint/2010/main" val="718649239"/>
      </p:ext>
    </p:extLst>
  </p:cSld>
  <p:clrMap bg1="lt1" tx1="dk1" bg2="lt2" tx2="dk2" accent1="accent1" accent2="accent2" accent3="accent3" accent4="accent4" accent5="accent5" accent6="accent6" hlink="hlink" folHlink="folHlink"/>
  <p:sldLayoutIdLst>
    <p:sldLayoutId id="2147483725" r:id="rId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a:defRPr>
      </a:lvl2pPr>
      <a:lvl3pPr algn="ctr" rtl="0" eaLnBrk="0" fontAlgn="base" hangingPunct="0">
        <a:spcBef>
          <a:spcPct val="0"/>
        </a:spcBef>
        <a:spcAft>
          <a:spcPct val="0"/>
        </a:spcAft>
        <a:defRPr sz="4400">
          <a:solidFill>
            <a:schemeClr val="tx1"/>
          </a:solidFill>
          <a:latin typeface="Calibri"/>
        </a:defRPr>
      </a:lvl3pPr>
      <a:lvl4pPr algn="ctr" rtl="0" eaLnBrk="0" fontAlgn="base" hangingPunct="0">
        <a:spcBef>
          <a:spcPct val="0"/>
        </a:spcBef>
        <a:spcAft>
          <a:spcPct val="0"/>
        </a:spcAft>
        <a:defRPr sz="4400">
          <a:solidFill>
            <a:schemeClr val="tx1"/>
          </a:solidFill>
          <a:latin typeface="Calibri"/>
        </a:defRPr>
      </a:lvl4pPr>
      <a:lvl5pPr algn="ctr" rtl="0" eaLnBrk="0" fontAlgn="base" hangingPunct="0">
        <a:spcBef>
          <a:spcPct val="0"/>
        </a:spcBef>
        <a:spcAft>
          <a:spcPct val="0"/>
        </a:spcAft>
        <a:defRPr sz="4400">
          <a:solidFill>
            <a:schemeClr val="tx1"/>
          </a:solidFill>
          <a:latin typeface="Calibri"/>
        </a:defRPr>
      </a:lvl5pPr>
      <a:lvl6pPr marL="457200" algn="ctr" rtl="0" fontAlgn="base">
        <a:spcBef>
          <a:spcPct val="0"/>
        </a:spcBef>
        <a:spcAft>
          <a:spcPct val="0"/>
        </a:spcAft>
        <a:defRPr sz="4400">
          <a:solidFill>
            <a:schemeClr val="tx1"/>
          </a:solidFill>
          <a:latin typeface="Calibri"/>
        </a:defRPr>
      </a:lvl6pPr>
      <a:lvl7pPr marL="914400" algn="ctr" rtl="0" fontAlgn="base">
        <a:spcBef>
          <a:spcPct val="0"/>
        </a:spcBef>
        <a:spcAft>
          <a:spcPct val="0"/>
        </a:spcAft>
        <a:defRPr sz="4400">
          <a:solidFill>
            <a:schemeClr val="tx1"/>
          </a:solidFill>
          <a:latin typeface="Calibri"/>
        </a:defRPr>
      </a:lvl7pPr>
      <a:lvl8pPr marL="1371600" algn="ctr" rtl="0" fontAlgn="base">
        <a:spcBef>
          <a:spcPct val="0"/>
        </a:spcBef>
        <a:spcAft>
          <a:spcPct val="0"/>
        </a:spcAft>
        <a:defRPr sz="4400">
          <a:solidFill>
            <a:schemeClr val="tx1"/>
          </a:solidFill>
          <a:latin typeface="Calibri"/>
        </a:defRPr>
      </a:lvl8pPr>
      <a:lvl9pPr marL="1828800" algn="ctr" rtl="0" fontAlgn="base">
        <a:spcBef>
          <a:spcPct val="0"/>
        </a:spcBef>
        <a:spcAft>
          <a:spcPct val="0"/>
        </a:spcAft>
        <a:defRPr sz="4400">
          <a:solidFill>
            <a:schemeClr val="tx1"/>
          </a:solidFill>
          <a:latin typeface="Calibri"/>
        </a:defRPr>
      </a:lvl9pPr>
    </p:titleStyle>
    <p:bodyStyle>
      <a:lvl1pPr marL="536575" indent="-536575" algn="r" rtl="0" eaLnBrk="0" fontAlgn="base" hangingPunct="0">
        <a:spcBef>
          <a:spcPct val="20000"/>
        </a:spcBef>
        <a:spcAft>
          <a:spcPts val="400"/>
        </a:spcAft>
        <a:defRPr lang="en-US" sz="10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C:\Users\Natalie Phillips\Documents\Profile Launch\Genetics Module\JPGS\Engl jpgs\Genetics_E 3.1.2_redo_again.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31640" y="1408934"/>
            <a:ext cx="6408712" cy="396428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theme/theme1.xml><?xml version="1.0" encoding="utf-8"?>
<a:theme xmlns:a="http://schemas.openxmlformats.org/drawingml/2006/main" name="3: Genetic Service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424</TotalTime>
  <Words>140</Words>
  <Application>Microsoft Office PowerPoint</Application>
  <PresentationFormat>On-screen Show (4:3)</PresentationFormat>
  <Paragraphs>9</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3: Genetic Services</vt:lpstr>
      <vt:lpstr>PowerPoint Presentation</vt:lpstr>
    </vt:vector>
  </TitlesOfParts>
  <Company>Blackbird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Bert Schopf</dc:creator>
  <cp:lastModifiedBy>Meghan Marcotte</cp:lastModifiedBy>
  <cp:revision>53</cp:revision>
  <dcterms:created xsi:type="dcterms:W3CDTF">2011-12-04T15:52:41Z</dcterms:created>
  <dcterms:modified xsi:type="dcterms:W3CDTF">2014-06-06T18:43:32Z</dcterms:modified>
</cp:coreProperties>
</file>