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69790" autoAdjust="0"/>
  </p:normalViewPr>
  <p:slideViewPr>
    <p:cSldViewPr>
      <p:cViewPr varScale="1">
        <p:scale>
          <a:sx n="63" d="100"/>
          <a:sy n="63" d="100"/>
        </p:scale>
        <p:origin x="-2148" y="-102"/>
      </p:cViewPr>
      <p:guideLst>
        <p:guide orient="horz" pos="2160"/>
        <p:guide pos="2880"/>
      </p:guideLst>
    </p:cSldViewPr>
  </p:slideViewPr>
  <p:notesTextViewPr>
    <p:cViewPr>
      <p:scale>
        <a:sx n="100" d="100"/>
        <a:sy n="100" d="100"/>
      </p:scale>
      <p:origin x="0" y="52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dc.gov/ncbddd/pediatricgenetics/facts.html"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genetics.edu.au/Publications-and-Resources/Genetics-Fact-Sheets/environmental-and-genetic-interactions-2013-complex-patterns-of-inheritance-1-1" TargetMode="External"/><Relationship Id="rId5" Type="http://schemas.openxmlformats.org/officeDocument/2006/relationships/hyperlink" Target="http://www.kumc.edu/gec/" TargetMode="External"/><Relationship Id="rId4" Type="http://schemas.openxmlformats.org/officeDocument/2006/relationships/hyperlink" Target="http://www.nchpeg.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Multifactorial genetic disorders, or complex traits, result from several genes in combination with lifestyle and environmental influences. Multifactorial disorders include diseases like diabetes, many cancers, heart disease, and asthma. Multifactorial disorders account for the largest group of genetic conditions, both in numbers and the impact that they have on child health and the health care system as a whole.</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For more information about these conditions and how they happen go to:</a:t>
            </a:r>
          </a:p>
          <a:p>
            <a:endParaRPr lang="en-CA" sz="1200" b="0" i="0" u="none" kern="1200" dirty="0" smtClean="0">
              <a:solidFill>
                <a:schemeClr val="tx1"/>
              </a:solidFill>
              <a:effectLst/>
              <a:latin typeface="+mn-lt"/>
              <a:ea typeface="+mn-ea"/>
              <a:cs typeface="+mn-cs"/>
            </a:endParaRPr>
          </a:p>
          <a:p>
            <a:r>
              <a:rPr lang="en-CA" sz="1200" b="0" i="1" u="none" kern="1200" dirty="0" smtClean="0">
                <a:solidFill>
                  <a:schemeClr val="tx1"/>
                </a:solidFill>
                <a:effectLst/>
                <a:latin typeface="+mn-lt"/>
                <a:ea typeface="+mn-ea"/>
                <a:cs typeface="+mn-cs"/>
                <a:hlinkClick r:id="rId3"/>
              </a:rPr>
              <a:t>Centers for Disease Control and Prevention, Facts on Pediatric Genetics</a:t>
            </a:r>
            <a:r>
              <a:rPr lang="en-CA" sz="1200" b="0" i="1" u="none" kern="1200" dirty="0" smtClean="0">
                <a:solidFill>
                  <a:schemeClr val="tx1"/>
                </a:solidFill>
                <a:effectLst/>
                <a:latin typeface="+mn-lt"/>
                <a:ea typeface="+mn-ea"/>
                <a:cs typeface="+mn-cs"/>
              </a:rPr>
              <a:t> (http://www.cdc.gov/ncbddd/pediatricgenetics/facts.html)</a:t>
            </a:r>
          </a:p>
          <a:p>
            <a:endParaRPr lang="en-CA" sz="1200" b="0" i="0" u="none" kern="1200" dirty="0" smtClean="0">
              <a:solidFill>
                <a:schemeClr val="tx1"/>
              </a:solidFill>
              <a:effectLst/>
              <a:latin typeface="+mn-lt"/>
              <a:ea typeface="+mn-ea"/>
              <a:cs typeface="+mn-cs"/>
            </a:endParaRPr>
          </a:p>
          <a:p>
            <a:r>
              <a:rPr lang="en-CA" sz="1200" b="0" i="1" u="none" kern="1200" dirty="0" smtClean="0">
                <a:solidFill>
                  <a:schemeClr val="tx1"/>
                </a:solidFill>
                <a:effectLst/>
                <a:latin typeface="+mn-lt"/>
                <a:ea typeface="+mn-ea"/>
                <a:cs typeface="+mn-cs"/>
                <a:hlinkClick r:id="rId4"/>
              </a:rPr>
              <a:t>National Coalition of Professional Education in Genetics</a:t>
            </a:r>
            <a:r>
              <a:rPr lang="en-CA" sz="1200" b="0" i="1" u="none" kern="1200" dirty="0" smtClean="0">
                <a:solidFill>
                  <a:schemeClr val="tx1"/>
                </a:solidFill>
                <a:effectLst/>
                <a:latin typeface="+mn-lt"/>
                <a:ea typeface="+mn-ea"/>
                <a:cs typeface="+mn-cs"/>
              </a:rPr>
              <a:t> (http://www.nchpeg.org/)</a:t>
            </a:r>
          </a:p>
          <a:p>
            <a:endParaRPr lang="en-CA" sz="1200" b="0" i="1" u="none" kern="1200" dirty="0" smtClean="0">
              <a:solidFill>
                <a:schemeClr val="tx1"/>
              </a:solidFill>
              <a:effectLst/>
              <a:latin typeface="+mn-lt"/>
              <a:ea typeface="+mn-ea"/>
              <a:cs typeface="+mn-cs"/>
            </a:endParaRPr>
          </a:p>
          <a:p>
            <a:r>
              <a:rPr lang="en-CA" sz="1200" b="0" i="1" u="none" kern="1200" dirty="0" smtClean="0">
                <a:solidFill>
                  <a:schemeClr val="tx1"/>
                </a:solidFill>
                <a:effectLst/>
                <a:latin typeface="+mn-lt"/>
                <a:ea typeface="+mn-ea"/>
                <a:cs typeface="+mn-cs"/>
                <a:hlinkClick r:id="rId5"/>
              </a:rPr>
              <a:t>University of Kansas, Genetics Education Center</a:t>
            </a:r>
            <a:r>
              <a:rPr lang="en-CA" sz="1200" b="0" i="1" u="none" kern="1200" dirty="0" smtClean="0">
                <a:solidFill>
                  <a:schemeClr val="tx1"/>
                </a:solidFill>
                <a:effectLst/>
                <a:latin typeface="+mn-lt"/>
                <a:ea typeface="+mn-ea"/>
                <a:cs typeface="+mn-cs"/>
              </a:rPr>
              <a:t> (http://www.kumc.edu/gec/)</a:t>
            </a:r>
          </a:p>
          <a:p>
            <a:endParaRPr lang="en-CA" sz="1200" b="0" i="1" u="none" kern="1200" dirty="0" smtClean="0">
              <a:solidFill>
                <a:schemeClr val="tx1"/>
              </a:solidFill>
              <a:effectLst/>
              <a:latin typeface="+mn-lt"/>
              <a:ea typeface="+mn-ea"/>
              <a:cs typeface="+mn-cs"/>
            </a:endParaRPr>
          </a:p>
          <a:p>
            <a:r>
              <a:rPr lang="en-CA" sz="1200" b="0" i="1" u="none" kern="1200" dirty="0" smtClean="0">
                <a:solidFill>
                  <a:schemeClr val="tx1"/>
                </a:solidFill>
                <a:effectLst/>
                <a:latin typeface="+mn-lt"/>
                <a:ea typeface="+mn-ea"/>
                <a:cs typeface="+mn-cs"/>
                <a:hlinkClick r:id="rId6"/>
              </a:rPr>
              <a:t>Centre for </a:t>
            </a:r>
            <a:r>
              <a:rPr lang="en-CA" sz="1200" b="0" i="1" u="none" kern="1200" smtClean="0">
                <a:solidFill>
                  <a:schemeClr val="tx1"/>
                </a:solidFill>
                <a:effectLst/>
                <a:latin typeface="+mn-lt"/>
                <a:ea typeface="+mn-ea"/>
                <a:cs typeface="+mn-cs"/>
                <a:hlinkClick r:id="rId6"/>
              </a:rPr>
              <a:t>Genetics Education</a:t>
            </a:r>
            <a:r>
              <a:rPr lang="en-CA" sz="1200" b="0" i="1" u="none" kern="1200" smtClean="0">
                <a:solidFill>
                  <a:schemeClr val="tx1"/>
                </a:solidFill>
                <a:effectLst/>
                <a:latin typeface="+mn-lt"/>
                <a:ea typeface="+mn-ea"/>
                <a:cs typeface="+mn-cs"/>
              </a:rPr>
              <a:t> (http://www.genetics.edu.au/Publications-and-Resources/Genetics-Fact-Sheets/environmental-and-genetic-interactions-2013-complex-patterns-of-inheritance-1-1)</a:t>
            </a:r>
            <a:endParaRPr lang="en-CA" sz="1200" b="0" i="0" u="none" kern="1200" dirty="0" smtClean="0">
              <a:solidFill>
                <a:schemeClr val="tx1"/>
              </a:solidFill>
              <a:effectLst/>
              <a:latin typeface="+mn-lt"/>
              <a:ea typeface="+mn-ea"/>
              <a:cs typeface="+mn-cs"/>
            </a:endParaRPr>
          </a:p>
          <a:p>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480331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7506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mn-cs"/>
              </a:rPr>
              <a:t>Section 2: Genetic Conditions</a:t>
            </a:r>
            <a:endParaRPr lang="en-US" sz="1200" kern="1200" dirty="0">
              <a:solidFill>
                <a:schemeClr val="bg1"/>
              </a:solidFill>
              <a:latin typeface="+mn-lt"/>
              <a:ea typeface="+mn-ea"/>
              <a:cs typeface="+mn-cs"/>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15304246"/>
      </p:ext>
    </p:extLst>
  </p:cSld>
  <p:clrMap bg1="lt1" tx1="dk1" bg2="lt2" tx2="dk2" accent1="accent1" accent2="accent2" accent3="accent3" accent4="accent4" accent5="accent5" accent6="accent6" hlink="hlink" folHlink="folHlink"/>
  <p:sldLayoutIdLst>
    <p:sldLayoutId id="214748373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Natalie Phillips\Documents\Profile Launch\Genetics Module\JPGS\Engl jpgs\Genetics_E 2.1.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84784"/>
            <a:ext cx="6030913" cy="3695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 Genetic Condi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TotalTime>
  <Words>131</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 Genetic Conditions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51</cp:revision>
  <dcterms:created xsi:type="dcterms:W3CDTF">2011-12-04T15:52:41Z</dcterms:created>
  <dcterms:modified xsi:type="dcterms:W3CDTF">2014-06-06T18:29:16Z</dcterms:modified>
</cp:coreProperties>
</file>