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3"/>
  </p:notesMasterIdLst>
  <p:handoutMasterIdLst>
    <p:handoutMasterId r:id="rId4"/>
  </p:handout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67033" autoAdjust="0"/>
  </p:normalViewPr>
  <p:slideViewPr>
    <p:cSldViewPr>
      <p:cViewPr>
        <p:scale>
          <a:sx n="70" d="100"/>
          <a:sy n="70" d="100"/>
        </p:scale>
        <p:origin x="-384" y="-138"/>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329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11C5F4-346C-412B-A075-D19D44E3CBB0}" type="datetimeFigureOut">
              <a:rPr lang="en-CA" smtClean="0"/>
              <a:t>06/06/2014</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353659-E22D-429A-BE0E-5D456DE27714}" type="slidenum">
              <a:rPr lang="en-CA" smtClean="0"/>
              <a:t>‹#›</a:t>
            </a:fld>
            <a:endParaRPr lang="en-CA"/>
          </a:p>
        </p:txBody>
      </p:sp>
    </p:spTree>
    <p:extLst>
      <p:ext uri="{BB962C8B-B14F-4D97-AF65-F5344CB8AC3E}">
        <p14:creationId xmlns:p14="http://schemas.microsoft.com/office/powerpoint/2010/main" val="3128496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learn.genetics.utah.edu/content/epigenetics/"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dnalc.org/resources/genescreen/punnett-genetic-disease.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CA" sz="1200" b="0" i="0" kern="1200" dirty="0" smtClean="0">
                <a:solidFill>
                  <a:schemeClr val="tx1"/>
                </a:solidFill>
                <a:effectLst/>
                <a:latin typeface="+mn-lt"/>
                <a:ea typeface="+mn-ea"/>
                <a:cs typeface="+mn-cs"/>
              </a:rPr>
              <a:t>Gene expression is the process whereby the information in a gene produces the final gene product – a protein. Gene expression refers to genes being turned “on’” or “off” – that is, stimulated to produce protein. Healthy development of all organs in the body depends on which and when certain genes are expressed. You can think of genes acting as an orchestra, turning on and off, and producing proteins that act together – in concert-like fashion – in the development of an individual. Many factors can influence the individual instruments (genes) in this complex orchestra.</a:t>
            </a:r>
          </a:p>
          <a:p>
            <a:r>
              <a:rPr lang="en-CA" sz="1200" b="0" i="0" kern="1200" dirty="0" smtClean="0">
                <a:solidFill>
                  <a:schemeClr val="tx1"/>
                </a:solidFill>
                <a:effectLst/>
                <a:latin typeface="+mn-lt"/>
                <a:ea typeface="+mn-ea"/>
                <a:cs typeface="+mn-cs"/>
              </a:rPr>
              <a:t>Research shows that environmental factors and early experiences have the power to chemically influence gene expression and hence control their function.</a:t>
            </a:r>
          </a:p>
          <a:p>
            <a:endParaRPr lang="en-CA" dirty="0" smtClean="0"/>
          </a:p>
          <a:p>
            <a:endParaRPr lang="en-CA" dirty="0" smtClean="0"/>
          </a:p>
          <a:p>
            <a:r>
              <a:rPr lang="en-CA" sz="1200" b="0" i="0" kern="1200" dirty="0" smtClean="0">
                <a:solidFill>
                  <a:schemeClr val="tx1"/>
                </a:solidFill>
                <a:effectLst/>
                <a:latin typeface="+mn-lt"/>
                <a:ea typeface="+mn-ea"/>
                <a:cs typeface="+mn-cs"/>
              </a:rPr>
              <a:t>Genes provide the directions for building every molecule the human body requires. There are hundreds of different kinds of cells in the body, and it is the variety in gene function and expression that determines these differences.</a:t>
            </a:r>
          </a:p>
          <a:p>
            <a:r>
              <a:rPr lang="en-CA" sz="1200" b="0" i="0" kern="1200" dirty="0" smtClean="0">
                <a:solidFill>
                  <a:schemeClr val="tx1"/>
                </a:solidFill>
                <a:effectLst/>
                <a:latin typeface="+mn-lt"/>
                <a:ea typeface="+mn-ea"/>
                <a:cs typeface="+mn-cs"/>
              </a:rPr>
              <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There are a number of websites where you can find more information about genes, for example:</a:t>
            </a:r>
            <a:br>
              <a:rPr lang="en-CA" sz="1200" b="0" i="0" kern="1200" dirty="0" smtClean="0">
                <a:solidFill>
                  <a:schemeClr val="tx1"/>
                </a:solidFill>
                <a:effectLst/>
                <a:latin typeface="+mn-lt"/>
                <a:ea typeface="+mn-ea"/>
                <a:cs typeface="+mn-cs"/>
              </a:rPr>
            </a:br>
            <a:r>
              <a:rPr lang="en-CA" sz="1200" b="0" i="1" u="sng" kern="1200" dirty="0" smtClean="0">
                <a:solidFill>
                  <a:schemeClr val="tx1"/>
                </a:solidFill>
                <a:effectLst/>
                <a:latin typeface="+mn-lt"/>
                <a:ea typeface="+mn-ea"/>
                <a:cs typeface="+mn-cs"/>
                <a:hlinkClick r:id="rId3"/>
              </a:rPr>
              <a:t>Utah Genetics Education</a:t>
            </a:r>
            <a:r>
              <a:rPr lang="en-CA" sz="1200" b="0" i="1" kern="1200" dirty="0" smtClean="0">
                <a:solidFill>
                  <a:schemeClr val="tx1"/>
                </a:solidFill>
                <a:effectLst/>
                <a:latin typeface="+mn-lt"/>
                <a:ea typeface="+mn-ea"/>
                <a:cs typeface="+mn-cs"/>
              </a:rPr>
              <a:t>, the Epigenetics section (http://learn.genetics.utah.edu/content/epigenetics/)</a:t>
            </a:r>
            <a:br>
              <a:rPr lang="en-CA" sz="1200" b="0" i="1" kern="1200" dirty="0" smtClean="0">
                <a:solidFill>
                  <a:schemeClr val="tx1"/>
                </a:solidFill>
                <a:effectLst/>
                <a:latin typeface="+mn-lt"/>
                <a:ea typeface="+mn-ea"/>
                <a:cs typeface="+mn-cs"/>
              </a:rPr>
            </a:br>
            <a:r>
              <a:rPr lang="en-CA" sz="1200" b="0" i="1" u="sng" kern="1200" dirty="0" smtClean="0">
                <a:solidFill>
                  <a:schemeClr val="tx1"/>
                </a:solidFill>
                <a:effectLst/>
                <a:latin typeface="+mn-lt"/>
                <a:ea typeface="+mn-ea"/>
                <a:cs typeface="+mn-cs"/>
                <a:hlinkClick r:id="rId4"/>
              </a:rPr>
              <a:t>DNA Learning Centre</a:t>
            </a:r>
            <a:r>
              <a:rPr lang="en-CA" sz="1200" b="0" i="1" u="none" kern="1200" dirty="0" smtClean="0">
                <a:solidFill>
                  <a:schemeClr val="tx1"/>
                </a:solidFill>
                <a:effectLst/>
                <a:latin typeface="+mn-lt"/>
                <a:ea typeface="+mn-ea"/>
                <a:cs typeface="+mn-cs"/>
              </a:rPr>
              <a:t>  (http://www.dnalc.org/resources/genescreen/punnett-genetic-disease.html)</a:t>
            </a:r>
            <a:endParaRPr lang="en-CA" sz="1200" b="0" i="0" u="none"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3588772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12941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2" y="404813"/>
            <a:ext cx="8027987"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030" name="TextBox 9"/>
          <p:cNvSpPr txBox="1">
            <a:spLocks noChangeArrowheads="1"/>
          </p:cNvSpPr>
          <p:nvPr/>
        </p:nvSpPr>
        <p:spPr bwMode="auto">
          <a:xfrm>
            <a:off x="539750" y="6237312"/>
            <a:ext cx="5976938" cy="338138"/>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031" name="TextBox 11"/>
          <p:cNvSpPr txBox="1">
            <a:spLocks noChangeArrowheads="1"/>
          </p:cNvSpPr>
          <p:nvPr/>
        </p:nvSpPr>
        <p:spPr bwMode="auto">
          <a:xfrm>
            <a:off x="7019925" y="6526237"/>
            <a:ext cx="2124075" cy="215900"/>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2014 </a:t>
            </a:r>
            <a:r>
              <a:rPr lang="en-US" sz="800" dirty="0">
                <a:solidFill>
                  <a:schemeClr val="bg1"/>
                </a:solidFill>
                <a:latin typeface="Calibri" pitchFamily="34" charset="0"/>
              </a:rPr>
              <a:t>Canadian Institute of Child Health</a:t>
            </a:r>
          </a:p>
        </p:txBody>
      </p:sp>
      <p:sp>
        <p:nvSpPr>
          <p:cNvPr id="1032" name="TextBox 12"/>
          <p:cNvSpPr txBox="1">
            <a:spLocks noChangeArrowheads="1"/>
          </p:cNvSpPr>
          <p:nvPr/>
        </p:nvSpPr>
        <p:spPr bwMode="auto">
          <a:xfrm>
            <a:off x="539750" y="6526237"/>
            <a:ext cx="6480175" cy="230188"/>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a:defRPr/>
            </a:pPr>
            <a:r>
              <a:rPr lang="en-US" sz="1200" b="1" dirty="0" smtClean="0">
                <a:solidFill>
                  <a:schemeClr val="bg1"/>
                </a:solidFill>
                <a:latin typeface="+mn-lt"/>
              </a:rPr>
              <a:t>Section 1: A Genetics Primer</a:t>
            </a:r>
            <a:endParaRPr lang="en-US" sz="1200" dirty="0">
              <a:solidFill>
                <a:schemeClr val="bg1"/>
              </a:solidFill>
              <a:latin typeface="+mn-lt"/>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Genetics and Paediatric Health</a:t>
            </a:r>
            <a:endParaRPr lang="en-US" sz="1400" dirty="0">
              <a:solidFill>
                <a:prstClr val="black"/>
              </a:solidFill>
              <a:latin typeface="+mn-lt"/>
            </a:endParaRP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92797"/>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3031504556"/>
      </p:ext>
    </p:extLst>
  </p:cSld>
  <p:clrMap bg1="lt1" tx1="dk1" bg2="lt2" tx2="dk2" accent1="accent1" accent2="accent2" accent3="accent3" accent4="accent4" accent5="accent5" accent6="accent6" hlink="hlink" folHlink="folHlink"/>
  <p:sldLayoutIdLst>
    <p:sldLayoutId id="2147483723"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Natalie Phillips\Documents\Profile Launch\Genetics Module\JPGS\Engl jpgs\Fig_1.1.2_E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0174" y="1484784"/>
            <a:ext cx="6260178" cy="38561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1134</TotalTime>
  <Words>172</Words>
  <Application>Microsoft Office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54</cp:revision>
  <dcterms:created xsi:type="dcterms:W3CDTF">2011-12-04T15:52:41Z</dcterms:created>
  <dcterms:modified xsi:type="dcterms:W3CDTF">2014-06-06T16:47:56Z</dcterms:modified>
</cp:coreProperties>
</file>