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889" autoAdjust="0"/>
  </p:normalViewPr>
  <p:slideViewPr>
    <p:cSldViewPr>
      <p:cViewPr varScale="1">
        <p:scale>
          <a:sx n="48" d="100"/>
          <a:sy n="48" d="100"/>
        </p:scale>
        <p:origin x="-1824"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F99C32-FCA8-4213-B616-5AFC6E106228}" type="datetimeFigureOut">
              <a:rPr lang="en-CA" smtClean="0"/>
              <a:t>13/11/2012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BD8064-4EF2-435C-88F9-627C3C0808B0}" type="slidenum">
              <a:rPr lang="en-CA" smtClean="0"/>
              <a:t>‹#›</a:t>
            </a:fld>
            <a:endParaRPr lang="en-CA"/>
          </a:p>
        </p:txBody>
      </p:sp>
    </p:spTree>
    <p:extLst>
      <p:ext uri="{BB962C8B-B14F-4D97-AF65-F5344CB8AC3E}">
        <p14:creationId xmlns:p14="http://schemas.microsoft.com/office/powerpoint/2010/main" val="256932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The number of immigrants admitted to Canada each year evolves with projected population growth. </a:t>
            </a:r>
            <a:endParaRPr lang="en-CA" sz="1200" b="1"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Under the low assumption for patterns of immigration set out by the 2009 Immigration Plan as formulated by Citizenship and Immigration Canada,</a:t>
            </a:r>
            <a:r>
              <a:rPr lang="en-US" sz="1200" b="0" kern="1200" baseline="30000" dirty="0" smtClean="0">
                <a:solidFill>
                  <a:schemeClr val="tx1"/>
                </a:solidFill>
                <a:effectLst/>
                <a:latin typeface="+mn-lt"/>
                <a:ea typeface="+mn-ea"/>
                <a:cs typeface="+mn-cs"/>
              </a:rPr>
              <a:t>1</a:t>
            </a:r>
            <a:r>
              <a:rPr lang="en-US" sz="1200" b="0" kern="1200" dirty="0" smtClean="0">
                <a:solidFill>
                  <a:schemeClr val="tx1"/>
                </a:solidFill>
                <a:effectLst/>
                <a:latin typeface="+mn-lt"/>
                <a:ea typeface="+mn-ea"/>
                <a:cs typeface="+mn-cs"/>
              </a:rPr>
              <a:t> 244,800 people would immigrate to Canada in 2035/36; under the medium assumption, 333,600 immigrants would come; and under the high assumption, 435,100 would come.</a:t>
            </a:r>
            <a:endParaRPr lang="en-CA" sz="1200" b="1"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 </a:t>
            </a:r>
            <a:endParaRPr lang="en-CA" sz="1200" b="1"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In each of the three scenarios, about 1/2 of all immigrants would settle in Ontario, just under 1/5</a:t>
            </a:r>
            <a:r>
              <a:rPr lang="en-US" sz="1200" b="0" kern="1200" baseline="30000" dirty="0" smtClean="0">
                <a:solidFill>
                  <a:schemeClr val="tx1"/>
                </a:solidFill>
                <a:effectLst/>
                <a:latin typeface="+mn-lt"/>
                <a:ea typeface="+mn-ea"/>
                <a:cs typeface="+mn-cs"/>
              </a:rPr>
              <a:t>th</a:t>
            </a:r>
            <a:r>
              <a:rPr lang="en-US" sz="1200" b="0" kern="1200" dirty="0" smtClean="0">
                <a:solidFill>
                  <a:schemeClr val="tx1"/>
                </a:solidFill>
                <a:effectLst/>
                <a:latin typeface="+mn-lt"/>
                <a:ea typeface="+mn-ea"/>
                <a:cs typeface="+mn-cs"/>
              </a:rPr>
              <a:t> in British Columbia, about 1/8</a:t>
            </a:r>
            <a:r>
              <a:rPr lang="en-US" sz="1200" b="0" kern="1200" baseline="30000" dirty="0" smtClean="0">
                <a:solidFill>
                  <a:schemeClr val="tx1"/>
                </a:solidFill>
                <a:effectLst/>
                <a:latin typeface="+mn-lt"/>
                <a:ea typeface="+mn-ea"/>
                <a:cs typeface="+mn-cs"/>
              </a:rPr>
              <a:t>th</a:t>
            </a:r>
            <a:r>
              <a:rPr lang="en-US" sz="1200" b="0" kern="1200" dirty="0" smtClean="0">
                <a:solidFill>
                  <a:schemeClr val="tx1"/>
                </a:solidFill>
                <a:effectLst/>
                <a:latin typeface="+mn-lt"/>
                <a:ea typeface="+mn-ea"/>
                <a:cs typeface="+mn-cs"/>
              </a:rPr>
              <a:t> in Québec and almost 1/10</a:t>
            </a:r>
            <a:r>
              <a:rPr lang="en-US" sz="1200" b="0" kern="1200" baseline="30000" dirty="0" smtClean="0">
                <a:solidFill>
                  <a:schemeClr val="tx1"/>
                </a:solidFill>
                <a:effectLst/>
                <a:latin typeface="+mn-lt"/>
                <a:ea typeface="+mn-ea"/>
                <a:cs typeface="+mn-cs"/>
              </a:rPr>
              <a:t>th</a:t>
            </a:r>
            <a:r>
              <a:rPr lang="en-US" sz="1200" b="0" kern="1200" dirty="0" smtClean="0">
                <a:solidFill>
                  <a:schemeClr val="tx1"/>
                </a:solidFill>
                <a:effectLst/>
                <a:latin typeface="+mn-lt"/>
                <a:ea typeface="+mn-ea"/>
                <a:cs typeface="+mn-cs"/>
              </a:rPr>
              <a:t> in Alberta. The remainder would be scattered in pockets throughout the country. </a:t>
            </a:r>
            <a:endParaRPr lang="en-CA"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baseline="300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Statistics Canada. </a:t>
            </a:r>
            <a:r>
              <a:rPr lang="en-US" sz="1200" i="1" kern="1200" dirty="0" smtClean="0">
                <a:solidFill>
                  <a:schemeClr val="tx1"/>
                </a:solidFill>
                <a:effectLst/>
                <a:latin typeface="+mn-lt"/>
                <a:ea typeface="+mn-ea"/>
                <a:cs typeface="+mn-cs"/>
              </a:rPr>
              <a:t>Population Projections for Canada, Provinces and Territories, 2009 to 2036.</a:t>
            </a:r>
            <a:r>
              <a:rPr lang="en-US" sz="1200" kern="1200" dirty="0" smtClean="0">
                <a:solidFill>
                  <a:schemeClr val="tx1"/>
                </a:solidFill>
                <a:effectLst/>
                <a:latin typeface="+mn-lt"/>
                <a:ea typeface="+mn-ea"/>
                <a:cs typeface="+mn-cs"/>
              </a:rPr>
              <a:t> Catalogue no. 91-520-X. Statistics Canada: Ottawa.</a:t>
            </a:r>
            <a:endParaRPr lang="en-CA" sz="1200" kern="1200" dirty="0" smtClean="0">
              <a:solidFill>
                <a:schemeClr val="tx1"/>
              </a:solidFill>
              <a:effectLst/>
              <a:latin typeface="+mn-lt"/>
              <a:ea typeface="+mn-ea"/>
              <a:cs typeface="+mn-cs"/>
            </a:endParaRPr>
          </a:p>
          <a:p>
            <a:endParaRPr lang="en-CA" dirty="0" smtClean="0"/>
          </a:p>
          <a:p>
            <a:r>
              <a:rPr lang="en-CA" sz="1200" b="1" kern="1200" dirty="0" smtClean="0">
                <a:solidFill>
                  <a:schemeClr val="tx1"/>
                </a:solidFill>
                <a:effectLst/>
                <a:latin typeface="+mn-lt"/>
                <a:ea typeface="+mn-ea"/>
                <a:cs typeface="+mn-cs"/>
              </a:rPr>
              <a:t>Implications</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Canada’s population growth depends on immigration more than it does on natural increase. To plan workforce, housing, education and health care needs effectively requires that different patterns of immigration be considered. It is also critical to know where immigrants are most likely to settle. Current trends indicate that Ontario will continue to absorb the greatest proportion of new immigrants to Canada until 2036, followed by the Western Provinces and Québec. However, more new immigrants are considering life in the Prairies.</a:t>
            </a:r>
            <a:r>
              <a:rPr lang="en-CA" sz="1200" kern="1200" baseline="30000" dirty="0" smtClean="0">
                <a:solidFill>
                  <a:schemeClr val="tx1"/>
                </a:solidFill>
                <a:effectLst/>
                <a:latin typeface="+mn-lt"/>
                <a:ea typeface="+mn-ea"/>
                <a:cs typeface="+mn-cs"/>
              </a:rPr>
              <a:t>1</a:t>
            </a:r>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 </a:t>
            </a:r>
          </a:p>
          <a:p>
            <a:r>
              <a:rPr lang="en-CA" sz="1200" kern="1200" baseline="30000" dirty="0" smtClean="0">
                <a:solidFill>
                  <a:schemeClr val="tx1"/>
                </a:solidFill>
                <a:effectLst/>
                <a:latin typeface="+mn-lt"/>
                <a:ea typeface="+mn-ea"/>
                <a:cs typeface="+mn-cs"/>
              </a:rPr>
              <a:t>1</a:t>
            </a:r>
            <a:r>
              <a:rPr lang="en-CA" sz="1200" kern="1200" dirty="0" smtClean="0">
                <a:solidFill>
                  <a:schemeClr val="tx1"/>
                </a:solidFill>
                <a:effectLst/>
                <a:latin typeface="+mn-lt"/>
                <a:ea typeface="+mn-ea"/>
                <a:cs typeface="+mn-cs"/>
              </a:rPr>
              <a:t>Statistics Canada. </a:t>
            </a:r>
            <a:r>
              <a:rPr lang="en-CA" sz="1200" i="1" kern="1200" dirty="0" smtClean="0">
                <a:solidFill>
                  <a:schemeClr val="tx1"/>
                </a:solidFill>
                <a:effectLst/>
                <a:latin typeface="+mn-lt"/>
                <a:ea typeface="+mn-ea"/>
                <a:cs typeface="+mn-cs"/>
              </a:rPr>
              <a:t>Population Projections for Canada, Provinces and Territories, 2009 to 2036.</a:t>
            </a:r>
            <a:r>
              <a:rPr lang="en-CA" sz="1200" kern="1200" dirty="0" smtClean="0">
                <a:solidFill>
                  <a:schemeClr val="tx1"/>
                </a:solidFill>
                <a:effectLst/>
                <a:latin typeface="+mn-lt"/>
                <a:ea typeface="+mn-ea"/>
                <a:cs typeface="+mn-cs"/>
              </a:rPr>
              <a:t> Catalogue no. 91-520-X. </a:t>
            </a:r>
            <a:r>
              <a:rPr lang="en-CA" sz="1200" kern="1200" smtClean="0">
                <a:solidFill>
                  <a:schemeClr val="tx1"/>
                </a:solidFill>
                <a:effectLst/>
                <a:latin typeface="+mn-lt"/>
                <a:ea typeface="+mn-ea"/>
                <a:cs typeface="+mn-cs"/>
              </a:rPr>
              <a:t>Statistics Canada: Ottawa.</a:t>
            </a:r>
            <a:endParaRPr lang="en-CA" smtClean="0"/>
          </a:p>
          <a:p>
            <a:endParaRPr lang="en-CA"/>
          </a:p>
        </p:txBody>
      </p:sp>
      <p:sp>
        <p:nvSpPr>
          <p:cNvPr id="4" name="Slide Number Placeholder 3"/>
          <p:cNvSpPr>
            <a:spLocks noGrp="1"/>
          </p:cNvSpPr>
          <p:nvPr>
            <p:ph type="sldNum" sz="quarter" idx="10"/>
          </p:nvPr>
        </p:nvSpPr>
        <p:spPr/>
        <p:txBody>
          <a:bodyPr/>
          <a:lstStyle/>
          <a:p>
            <a:fld id="{B1BD8064-4EF2-435C-88F9-627C3C0808B0}" type="slidenum">
              <a:rPr lang="en-CA" smtClean="0"/>
              <a:t>1</a:t>
            </a:fld>
            <a:endParaRPr lang="en-CA"/>
          </a:p>
        </p:txBody>
      </p:sp>
    </p:spTree>
    <p:extLst>
      <p:ext uri="{BB962C8B-B14F-4D97-AF65-F5344CB8AC3E}">
        <p14:creationId xmlns:p14="http://schemas.microsoft.com/office/powerpoint/2010/main" val="1493940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06522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11" name="Rectangle 10"/>
          <p:cNvSpPr/>
          <p:nvPr/>
        </p:nvSpPr>
        <p:spPr>
          <a:xfrm>
            <a:off x="0" y="6237288"/>
            <a:ext cx="9144000" cy="620712"/>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27" name="Picture 6" descr="CICH_circleonly.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331788"/>
            <a:ext cx="6477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16013" y="404813"/>
            <a:ext cx="7777162" cy="692150"/>
          </a:xfrm>
          <a:prstGeom prst="rect">
            <a:avLst/>
          </a:prstGeom>
          <a:noFill/>
        </p:spPr>
        <p:txBody>
          <a:bodyPr>
            <a:spAutoFit/>
          </a:bodyPr>
          <a:lstStyle/>
          <a:p>
            <a:pPr>
              <a:defRPr/>
            </a:pPr>
            <a:r>
              <a:rPr lang="en-US" sz="2000" b="1">
                <a:solidFill>
                  <a:prstClr val="black"/>
                </a:solidFill>
              </a:rPr>
              <a:t>The Health of Canada’s Children and Youth: A CICH Profile</a:t>
            </a:r>
          </a:p>
          <a:p>
            <a:pPr>
              <a:spcBef>
                <a:spcPts val="400"/>
              </a:spcBef>
              <a:defRPr/>
            </a:pPr>
            <a:r>
              <a:rPr lang="en-US" sz="1400">
                <a:solidFill>
                  <a:prstClr val="black"/>
                </a:solidFill>
              </a:rPr>
              <a:t>Contextual Module</a:t>
            </a:r>
          </a:p>
        </p:txBody>
      </p:sp>
      <p:sp>
        <p:nvSpPr>
          <p:cNvPr id="10" name="TextBox 9"/>
          <p:cNvSpPr txBox="1"/>
          <p:nvPr/>
        </p:nvSpPr>
        <p:spPr>
          <a:xfrm>
            <a:off x="539750" y="6308725"/>
            <a:ext cx="5976938" cy="338138"/>
          </a:xfrm>
          <a:prstGeom prst="rect">
            <a:avLst/>
          </a:prstGeom>
          <a:noFill/>
        </p:spPr>
        <p:txBody>
          <a:bodyPr>
            <a:spAutoFit/>
          </a:bodyPr>
          <a:lstStyle/>
          <a:p>
            <a:pPr>
              <a:defRPr/>
            </a:pPr>
            <a:r>
              <a:rPr lang="en-US" sz="1600" b="1">
                <a:solidFill>
                  <a:prstClr val="white"/>
                </a:solidFill>
              </a:rPr>
              <a:t>The Health of Canada’s Children and Youth: A CICH Profile</a:t>
            </a:r>
            <a:endParaRPr lang="en-US" sz="1600">
              <a:solidFill>
                <a:prstClr val="white"/>
              </a:solidFill>
            </a:endParaRPr>
          </a:p>
        </p:txBody>
      </p:sp>
      <p:sp>
        <p:nvSpPr>
          <p:cNvPr id="12" name="TextBox 11"/>
          <p:cNvSpPr txBox="1"/>
          <p:nvPr/>
        </p:nvSpPr>
        <p:spPr>
          <a:xfrm>
            <a:off x="7019925" y="6597650"/>
            <a:ext cx="2124075" cy="215900"/>
          </a:xfrm>
          <a:prstGeom prst="rect">
            <a:avLst/>
          </a:prstGeom>
          <a:noFill/>
        </p:spPr>
        <p:txBody>
          <a:bodyPr>
            <a:spAutoFit/>
          </a:bodyPr>
          <a:lstStyle/>
          <a:p>
            <a:pPr>
              <a:defRPr/>
            </a:pPr>
            <a:r>
              <a:rPr lang="en-US" sz="800">
                <a:solidFill>
                  <a:prstClr val="white"/>
                </a:solidFill>
              </a:rPr>
              <a:t>© 2012 Canadian Institute of Child Health</a:t>
            </a:r>
          </a:p>
        </p:txBody>
      </p:sp>
      <p:sp>
        <p:nvSpPr>
          <p:cNvPr id="13" name="TextBox 12"/>
          <p:cNvSpPr txBox="1"/>
          <p:nvPr/>
        </p:nvSpPr>
        <p:spPr>
          <a:xfrm>
            <a:off x="539750" y="6597650"/>
            <a:ext cx="6480175" cy="230188"/>
          </a:xfrm>
          <a:prstGeom prst="rect">
            <a:avLst/>
          </a:prstGeom>
          <a:noFill/>
        </p:spPr>
        <p:txBody>
          <a:bodyPr>
            <a:spAutoFit/>
          </a:bodyPr>
          <a:lstStyle/>
          <a:p>
            <a:pPr>
              <a:defRPr/>
            </a:pPr>
            <a:r>
              <a:rPr lang="en-US" sz="900">
                <a:solidFill>
                  <a:prstClr val="white"/>
                </a:solidFill>
              </a:rPr>
              <a:t>This page is only one section of the CICH Profile, for more interesting data on children and youth visit </a:t>
            </a:r>
            <a:r>
              <a:rPr lang="en-US" sz="900" b="1">
                <a:solidFill>
                  <a:prstClr val="white"/>
                </a:solidFill>
              </a:rPr>
              <a:t>http://profile.cich.ca/</a:t>
            </a:r>
            <a:endParaRPr lang="en-US" sz="900" b="1">
              <a:solidFill>
                <a:prstClr val="black"/>
              </a:solidFill>
            </a:endParaRPr>
          </a:p>
        </p:txBody>
      </p:sp>
      <p:pic>
        <p:nvPicPr>
          <p:cNvPr id="1032" name="Picture 13" descr="CICH_WTcircleonly.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388" y="6308725"/>
            <a:ext cx="273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userDrawn="1"/>
        </p:nvSpPr>
        <p:spPr>
          <a:xfrm>
            <a:off x="0" y="0"/>
            <a:ext cx="9144000" cy="215900"/>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34" name="Picture 13" descr="Profile filmstrip.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5405438"/>
            <a:ext cx="914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userDrawn="1"/>
        </p:nvSpPr>
        <p:spPr>
          <a:xfrm>
            <a:off x="2916238" y="765175"/>
            <a:ext cx="5976937" cy="277813"/>
          </a:xfrm>
          <a:prstGeom prst="rect">
            <a:avLst/>
          </a:prstGeom>
          <a:solidFill>
            <a:srgbClr val="1E335E"/>
          </a:solidFill>
        </p:spPr>
        <p:txBody>
          <a:bodyPr>
            <a:spAutoFit/>
          </a:bodyPr>
          <a:lstStyle/>
          <a:p>
            <a:pPr fontAlgn="base">
              <a:spcBef>
                <a:spcPct val="0"/>
              </a:spcBef>
              <a:spcAft>
                <a:spcPct val="0"/>
              </a:spcAft>
              <a:defRPr/>
            </a:pPr>
            <a:r>
              <a:rPr lang="en-US" sz="1200" b="1">
                <a:solidFill>
                  <a:prstClr val="white"/>
                </a:solidFill>
                <a:latin typeface="Arial" pitchFamily="34" charset="0"/>
              </a:rPr>
              <a:t>Section 1 – The Children and Youth of Canada</a:t>
            </a:r>
            <a:endParaRPr lang="en-US" sz="1200">
              <a:solidFill>
                <a:prstClr val="white"/>
              </a:solidFill>
              <a:latin typeface="Arial" pitchFamily="34" charset="0"/>
            </a:endParaRPr>
          </a:p>
        </p:txBody>
      </p:sp>
      <p:cxnSp>
        <p:nvCxnSpPr>
          <p:cNvPr id="17" name="Straight Connector 16"/>
          <p:cNvCxnSpPr/>
          <p:nvPr userDrawn="1"/>
        </p:nvCxnSpPr>
        <p:spPr>
          <a:xfrm flipH="1">
            <a:off x="323850" y="1268413"/>
            <a:ext cx="8569325"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6735993"/>
      </p:ext>
    </p:extLst>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a:defRPr>
      </a:lvl2pPr>
      <a:lvl3pPr algn="ctr" rtl="0" eaLnBrk="0" fontAlgn="base" hangingPunct="0">
        <a:spcBef>
          <a:spcPct val="0"/>
        </a:spcBef>
        <a:spcAft>
          <a:spcPct val="0"/>
        </a:spcAft>
        <a:defRPr sz="4400">
          <a:solidFill>
            <a:schemeClr val="tx1"/>
          </a:solidFill>
          <a:latin typeface="Calibri"/>
        </a:defRPr>
      </a:lvl3pPr>
      <a:lvl4pPr algn="ctr" rtl="0" eaLnBrk="0" fontAlgn="base" hangingPunct="0">
        <a:spcBef>
          <a:spcPct val="0"/>
        </a:spcBef>
        <a:spcAft>
          <a:spcPct val="0"/>
        </a:spcAft>
        <a:defRPr sz="4400">
          <a:solidFill>
            <a:schemeClr val="tx1"/>
          </a:solidFill>
          <a:latin typeface="Calibri"/>
        </a:defRPr>
      </a:lvl4pPr>
      <a:lvl5pPr algn="ctr" rtl="0" eaLnBrk="0" fontAlgn="base" hangingPunct="0">
        <a:spcBef>
          <a:spcPct val="0"/>
        </a:spcBef>
        <a:spcAft>
          <a:spcPct val="0"/>
        </a:spcAft>
        <a:defRPr sz="4400">
          <a:solidFill>
            <a:schemeClr val="tx1"/>
          </a:solidFill>
          <a:latin typeface="Calibri"/>
        </a:defRPr>
      </a:lvl5pPr>
      <a:lvl6pPr marL="457200" algn="ctr" rtl="0" fontAlgn="base">
        <a:spcBef>
          <a:spcPct val="0"/>
        </a:spcBef>
        <a:spcAft>
          <a:spcPct val="0"/>
        </a:spcAft>
        <a:defRPr sz="4400">
          <a:solidFill>
            <a:schemeClr val="tx1"/>
          </a:solidFill>
          <a:latin typeface="Calibri"/>
        </a:defRPr>
      </a:lvl6pPr>
      <a:lvl7pPr marL="914400" algn="ctr" rtl="0" fontAlgn="base">
        <a:spcBef>
          <a:spcPct val="0"/>
        </a:spcBef>
        <a:spcAft>
          <a:spcPct val="0"/>
        </a:spcAft>
        <a:defRPr sz="4400">
          <a:solidFill>
            <a:schemeClr val="tx1"/>
          </a:solidFill>
          <a:latin typeface="Calibri"/>
        </a:defRPr>
      </a:lvl7pPr>
      <a:lvl8pPr marL="1371600" algn="ctr" rtl="0" fontAlgn="base">
        <a:spcBef>
          <a:spcPct val="0"/>
        </a:spcBef>
        <a:spcAft>
          <a:spcPct val="0"/>
        </a:spcAft>
        <a:defRPr sz="4400">
          <a:solidFill>
            <a:schemeClr val="tx1"/>
          </a:solidFill>
          <a:latin typeface="Calibri"/>
        </a:defRPr>
      </a:lvl8pPr>
      <a:lvl9pPr marL="1828800" algn="ctr" rtl="0" fontAlgn="base">
        <a:spcBef>
          <a:spcPct val="0"/>
        </a:spcBef>
        <a:spcAft>
          <a:spcPct val="0"/>
        </a:spcAft>
        <a:defRPr sz="4400">
          <a:solidFill>
            <a:schemeClr val="tx1"/>
          </a:solidFill>
          <a:latin typeface="Calibri"/>
        </a:defRPr>
      </a:lvl9pPr>
    </p:titleStyle>
    <p:bodyStyle>
      <a:lvl1pPr marL="342900" indent="-342900" algn="l" rtl="0" eaLnBrk="0" fontAlgn="base" hangingPunct="0">
        <a:spcBef>
          <a:spcPct val="20000"/>
        </a:spcBef>
        <a:spcAft>
          <a:spcPct val="0"/>
        </a:spcAft>
        <a:buFont typeface="Arial" charset="0"/>
        <a:buChar char="•"/>
        <a:defRPr sz="1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TheC&amp;YofC_E 1.5.2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1341438"/>
            <a:ext cx="6480175" cy="398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5574786"/>
      </p:ext>
    </p:extLst>
  </p:cSld>
  <p:clrMapOvr>
    <a:masterClrMapping/>
  </p:clrMapOvr>
</p:sld>
</file>

<file path=ppt/theme/theme1.xml><?xml version="1.0" encoding="utf-8"?>
<a:theme xmlns:a="http://schemas.openxmlformats.org/drawingml/2006/main" name="CICH Profi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CICH Profile Template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Phillips</dc:creator>
  <cp:lastModifiedBy>Natalie Phillips</cp:lastModifiedBy>
  <cp:revision>2</cp:revision>
  <dcterms:created xsi:type="dcterms:W3CDTF">2012-10-29T18:34:53Z</dcterms:created>
  <dcterms:modified xsi:type="dcterms:W3CDTF">2012-11-14T01:45:20Z</dcterms:modified>
</cp:coreProperties>
</file>