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263" autoAdjust="0"/>
  </p:normalViewPr>
  <p:slideViewPr>
    <p:cSldViewPr>
      <p:cViewPr varScale="1">
        <p:scale>
          <a:sx n="54" d="100"/>
          <a:sy n="54" d="100"/>
        </p:scale>
        <p:origin x="-1656"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810715-9DBC-480C-8F39-1A5AB1E9A5F2}" type="datetimeFigureOut">
              <a:rPr lang="en-CA" smtClean="0"/>
              <a:t>13/11/2012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AC3E6E-23A2-46FB-9E8D-796E9A245AFA}" type="slidenum">
              <a:rPr lang="en-CA" smtClean="0"/>
              <a:t>‹#›</a:t>
            </a:fld>
            <a:endParaRPr lang="en-CA"/>
          </a:p>
        </p:txBody>
      </p:sp>
    </p:spTree>
    <p:extLst>
      <p:ext uri="{BB962C8B-B14F-4D97-AF65-F5344CB8AC3E}">
        <p14:creationId xmlns:p14="http://schemas.microsoft.com/office/powerpoint/2010/main" val="1002559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Looking at the total population of Canada by age group for 2000 compared to 2010 illustrates the overall trend towards an aging population. For the ten year period 2000 to 2010 there was a 5% decrease in the population aged 0 to 14 years while the population aged 15 to 24 increased by 10%.  At the opposite end of the spectrum the number of those aged 80 and over increased by 48% from 2000 to 2010.  </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The baby boomer “bulge” can be seen moving from age 35 to 44 in 2000 to age 45 to 54 in 2010.</a:t>
            </a:r>
          </a:p>
          <a:p>
            <a:r>
              <a:rPr lang="es-AR"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Statistics Canada</a:t>
            </a:r>
            <a:r>
              <a:rPr lang="es-AR" sz="1200" kern="1200" dirty="0" smtClean="0">
                <a:solidFill>
                  <a:schemeClr val="tx1"/>
                </a:solidFill>
                <a:effectLst/>
                <a:latin typeface="+mn-lt"/>
                <a:ea typeface="+mn-ea"/>
                <a:cs typeface="+mn-cs"/>
              </a:rPr>
              <a:t>, </a:t>
            </a:r>
            <a:r>
              <a:rPr lang="en-CA" sz="1200" i="1" kern="1200" dirty="0" smtClean="0">
                <a:solidFill>
                  <a:schemeClr val="tx1"/>
                </a:solidFill>
                <a:effectLst/>
                <a:latin typeface="+mn-lt"/>
                <a:ea typeface="+mn-ea"/>
                <a:cs typeface="+mn-cs"/>
              </a:rPr>
              <a:t>Births</a:t>
            </a:r>
            <a:r>
              <a:rPr lang="es-AR" sz="1200" i="1" kern="1200" dirty="0" smtClean="0">
                <a:solidFill>
                  <a:schemeClr val="tx1"/>
                </a:solidFill>
                <a:effectLst/>
                <a:latin typeface="+mn-lt"/>
                <a:ea typeface="+mn-ea"/>
                <a:cs typeface="+mn-cs"/>
              </a:rPr>
              <a:t> 2007</a:t>
            </a:r>
            <a:r>
              <a:rPr lang="es-AR" sz="1200" kern="1200" dirty="0" smtClean="0">
                <a:solidFill>
                  <a:schemeClr val="tx1"/>
                </a:solidFill>
                <a:effectLst/>
                <a:latin typeface="+mn-lt"/>
                <a:ea typeface="+mn-ea"/>
                <a:cs typeface="+mn-cs"/>
              </a:rPr>
              <a:t>, Catalogue no. 84F0210X. </a:t>
            </a:r>
            <a:endParaRPr lang="en-CA" sz="1200" kern="1200" dirty="0" smtClean="0">
              <a:solidFill>
                <a:schemeClr val="tx1"/>
              </a:solidFill>
              <a:effectLst/>
              <a:latin typeface="+mn-lt"/>
              <a:ea typeface="+mn-ea"/>
              <a:cs typeface="+mn-cs"/>
            </a:endParaRPr>
          </a:p>
          <a:p>
            <a:endParaRPr lang="en-CA" dirty="0" smtClean="0"/>
          </a:p>
          <a:p>
            <a:r>
              <a:rPr lang="en-CA" sz="1200" b="1" kern="1200" dirty="0" smtClean="0">
                <a:solidFill>
                  <a:schemeClr val="tx1"/>
                </a:solidFill>
                <a:effectLst/>
                <a:latin typeface="+mn-lt"/>
                <a:ea typeface="+mn-ea"/>
                <a:cs typeface="+mn-cs"/>
              </a:rPr>
              <a:t>Implications</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The increasing life expectancy of Canada’s older population and retirement of the aging baby boomer generation will create challenges for Canada’s economic and health care system in the future.  </a:t>
            </a:r>
          </a:p>
          <a:p>
            <a:endParaRPr lang="en-CA" dirty="0"/>
          </a:p>
        </p:txBody>
      </p:sp>
      <p:sp>
        <p:nvSpPr>
          <p:cNvPr id="4" name="Slide Number Placeholder 3"/>
          <p:cNvSpPr>
            <a:spLocks noGrp="1"/>
          </p:cNvSpPr>
          <p:nvPr>
            <p:ph type="sldNum" sz="quarter" idx="10"/>
          </p:nvPr>
        </p:nvSpPr>
        <p:spPr/>
        <p:txBody>
          <a:bodyPr/>
          <a:lstStyle/>
          <a:p>
            <a:fld id="{EDAC3E6E-23A2-46FB-9E8D-796E9A245AFA}" type="slidenum">
              <a:rPr lang="en-CA" smtClean="0"/>
              <a:t>1</a:t>
            </a:fld>
            <a:endParaRPr lang="en-CA"/>
          </a:p>
        </p:txBody>
      </p:sp>
    </p:spTree>
    <p:extLst>
      <p:ext uri="{BB962C8B-B14F-4D97-AF65-F5344CB8AC3E}">
        <p14:creationId xmlns:p14="http://schemas.microsoft.com/office/powerpoint/2010/main" val="237469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6923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11" name="Rectangle 10"/>
          <p:cNvSpPr/>
          <p:nvPr/>
        </p:nvSpPr>
        <p:spPr>
          <a:xfrm>
            <a:off x="0" y="6237288"/>
            <a:ext cx="9144000" cy="620712"/>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27" name="Picture 6" descr="CICH_circleonly.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331788"/>
            <a:ext cx="6477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16013" y="404813"/>
            <a:ext cx="7777162" cy="692150"/>
          </a:xfrm>
          <a:prstGeom prst="rect">
            <a:avLst/>
          </a:prstGeom>
          <a:noFill/>
        </p:spPr>
        <p:txBody>
          <a:bodyPr>
            <a:spAutoFit/>
          </a:bodyPr>
          <a:lstStyle/>
          <a:p>
            <a:pPr>
              <a:defRPr/>
            </a:pPr>
            <a:r>
              <a:rPr lang="en-US" sz="2000" b="1">
                <a:solidFill>
                  <a:prstClr val="black"/>
                </a:solidFill>
              </a:rPr>
              <a:t>The Health of Canada’s Children and Youth: A CICH Profile</a:t>
            </a:r>
          </a:p>
          <a:p>
            <a:pPr>
              <a:spcBef>
                <a:spcPts val="400"/>
              </a:spcBef>
              <a:defRPr/>
            </a:pPr>
            <a:r>
              <a:rPr lang="en-US" sz="1400">
                <a:solidFill>
                  <a:prstClr val="black"/>
                </a:solidFill>
              </a:rPr>
              <a:t>Contextual Module</a:t>
            </a:r>
          </a:p>
        </p:txBody>
      </p:sp>
      <p:sp>
        <p:nvSpPr>
          <p:cNvPr id="10" name="TextBox 9"/>
          <p:cNvSpPr txBox="1"/>
          <p:nvPr/>
        </p:nvSpPr>
        <p:spPr>
          <a:xfrm>
            <a:off x="539750" y="6308725"/>
            <a:ext cx="5976938" cy="338138"/>
          </a:xfrm>
          <a:prstGeom prst="rect">
            <a:avLst/>
          </a:prstGeom>
          <a:noFill/>
        </p:spPr>
        <p:txBody>
          <a:bodyPr>
            <a:spAutoFit/>
          </a:bodyPr>
          <a:lstStyle/>
          <a:p>
            <a:pPr>
              <a:defRPr/>
            </a:pPr>
            <a:r>
              <a:rPr lang="en-US" sz="1600" b="1">
                <a:solidFill>
                  <a:prstClr val="white"/>
                </a:solidFill>
              </a:rPr>
              <a:t>The Health of Canada’s Children and Youth: A CICH Profile</a:t>
            </a:r>
            <a:endParaRPr lang="en-US" sz="1600">
              <a:solidFill>
                <a:prstClr val="white"/>
              </a:solidFill>
            </a:endParaRPr>
          </a:p>
        </p:txBody>
      </p:sp>
      <p:sp>
        <p:nvSpPr>
          <p:cNvPr id="12" name="TextBox 11"/>
          <p:cNvSpPr txBox="1"/>
          <p:nvPr/>
        </p:nvSpPr>
        <p:spPr>
          <a:xfrm>
            <a:off x="7019925" y="6597650"/>
            <a:ext cx="2124075" cy="215900"/>
          </a:xfrm>
          <a:prstGeom prst="rect">
            <a:avLst/>
          </a:prstGeom>
          <a:noFill/>
        </p:spPr>
        <p:txBody>
          <a:bodyPr>
            <a:spAutoFit/>
          </a:bodyPr>
          <a:lstStyle/>
          <a:p>
            <a:pPr>
              <a:defRPr/>
            </a:pPr>
            <a:r>
              <a:rPr lang="en-US" sz="800">
                <a:solidFill>
                  <a:prstClr val="white"/>
                </a:solidFill>
              </a:rPr>
              <a:t>© 2012 Canadian Institute of Child Health</a:t>
            </a:r>
          </a:p>
        </p:txBody>
      </p:sp>
      <p:sp>
        <p:nvSpPr>
          <p:cNvPr id="13" name="TextBox 12"/>
          <p:cNvSpPr txBox="1"/>
          <p:nvPr/>
        </p:nvSpPr>
        <p:spPr>
          <a:xfrm>
            <a:off x="539750" y="6597650"/>
            <a:ext cx="6480175" cy="230188"/>
          </a:xfrm>
          <a:prstGeom prst="rect">
            <a:avLst/>
          </a:prstGeom>
          <a:noFill/>
        </p:spPr>
        <p:txBody>
          <a:bodyPr>
            <a:spAutoFit/>
          </a:bodyPr>
          <a:lstStyle/>
          <a:p>
            <a:pPr>
              <a:defRPr/>
            </a:pPr>
            <a:r>
              <a:rPr lang="en-US" sz="900">
                <a:solidFill>
                  <a:prstClr val="white"/>
                </a:solidFill>
              </a:rPr>
              <a:t>This page is only one section of the CICH Profile, for more interesting data on children and youth visit </a:t>
            </a:r>
            <a:r>
              <a:rPr lang="en-US" sz="900" b="1">
                <a:solidFill>
                  <a:prstClr val="white"/>
                </a:solidFill>
              </a:rPr>
              <a:t>http://profile.cich.ca/</a:t>
            </a:r>
            <a:endParaRPr lang="en-US" sz="900" b="1">
              <a:solidFill>
                <a:prstClr val="black"/>
              </a:solidFill>
            </a:endParaRPr>
          </a:p>
        </p:txBody>
      </p:sp>
      <p:pic>
        <p:nvPicPr>
          <p:cNvPr id="1032" name="Picture 13" descr="CICH_WTcircleonly.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388" y="6308725"/>
            <a:ext cx="273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userDrawn="1"/>
        </p:nvSpPr>
        <p:spPr>
          <a:xfrm>
            <a:off x="0" y="0"/>
            <a:ext cx="9144000" cy="215900"/>
          </a:xfrm>
          <a:prstGeom prst="rect">
            <a:avLst/>
          </a:prstGeom>
          <a:solidFill>
            <a:srgbClr val="1E335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34" name="Picture 13" descr="Profile filmstrip.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405438"/>
            <a:ext cx="914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userDrawn="1"/>
        </p:nvSpPr>
        <p:spPr>
          <a:xfrm>
            <a:off x="2916238" y="765175"/>
            <a:ext cx="5976937" cy="277813"/>
          </a:xfrm>
          <a:prstGeom prst="rect">
            <a:avLst/>
          </a:prstGeom>
          <a:solidFill>
            <a:srgbClr val="1E335E"/>
          </a:solidFill>
        </p:spPr>
        <p:txBody>
          <a:bodyPr>
            <a:spAutoFit/>
          </a:bodyPr>
          <a:lstStyle/>
          <a:p>
            <a:pPr fontAlgn="base">
              <a:spcBef>
                <a:spcPct val="0"/>
              </a:spcBef>
              <a:spcAft>
                <a:spcPct val="0"/>
              </a:spcAft>
              <a:defRPr/>
            </a:pPr>
            <a:r>
              <a:rPr lang="en-US" sz="1200" b="1">
                <a:solidFill>
                  <a:prstClr val="white"/>
                </a:solidFill>
                <a:latin typeface="Arial" pitchFamily="34" charset="0"/>
              </a:rPr>
              <a:t>Section 1 – The Children and Youth of Canada</a:t>
            </a:r>
            <a:endParaRPr lang="en-US" sz="1200">
              <a:solidFill>
                <a:prstClr val="white"/>
              </a:solidFill>
              <a:latin typeface="Arial" pitchFamily="34" charset="0"/>
            </a:endParaRPr>
          </a:p>
        </p:txBody>
      </p:sp>
      <p:cxnSp>
        <p:nvCxnSpPr>
          <p:cNvPr id="17" name="Straight Connector 16"/>
          <p:cNvCxnSpPr/>
          <p:nvPr userDrawn="1"/>
        </p:nvCxnSpPr>
        <p:spPr>
          <a:xfrm flipH="1">
            <a:off x="323850" y="1268413"/>
            <a:ext cx="8569325"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1542203"/>
      </p:ext>
    </p:extLst>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1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descr="TheC&amp;YofC_E 1.1.4.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1412875"/>
            <a:ext cx="6337300" cy="39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6889903"/>
      </p:ext>
    </p:extLst>
  </p:cSld>
  <p:clrMapOvr>
    <a:masterClrMapping/>
  </p:clrMapOvr>
</p:sld>
</file>

<file path=ppt/theme/theme1.xml><?xml version="1.0" encoding="utf-8"?>
<a:theme xmlns:a="http://schemas.openxmlformats.org/drawingml/2006/main" name="CICH Profil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82</Words>
  <Application>Microsoft Office PowerPoint</Application>
  <PresentationFormat>On-screen Show (4:3)</PresentationFormat>
  <Paragraphs>10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CICH Profile Template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Phillips</dc:creator>
  <cp:lastModifiedBy>Natalie Phillips</cp:lastModifiedBy>
  <cp:revision>2</cp:revision>
  <dcterms:created xsi:type="dcterms:W3CDTF">2012-10-29T18:15:21Z</dcterms:created>
  <dcterms:modified xsi:type="dcterms:W3CDTF">2012-11-13T21:09:43Z</dcterms:modified>
</cp:coreProperties>
</file>