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4" r:id="rId2"/>
    <p:sldMasterId id="2147483726" r:id="rId3"/>
    <p:sldMasterId id="2147483728" r:id="rId4"/>
    <p:sldMasterId id="2147483730" r:id="rId5"/>
  </p:sldMasterIdLst>
  <p:notesMasterIdLst>
    <p:notesMasterId r:id="rId7"/>
  </p:notesMasterIdLst>
  <p:handoutMasterIdLst>
    <p:handoutMasterId r:id="rId8"/>
  </p:handoutMasterIdLst>
  <p:sldIdLst>
    <p:sldId id="268"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D9CCEB84-205D-41D5-8364-B5D73CCA2CA1}">
          <p14:sldIdLst>
            <p14:sldId id="26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CC"/>
    <a:srgbClr val="1E335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085" autoAdjust="0"/>
    <p:restoredTop sz="78528" autoAdjust="0"/>
  </p:normalViewPr>
  <p:slideViewPr>
    <p:cSldViewPr>
      <p:cViewPr>
        <p:scale>
          <a:sx n="80" d="100"/>
          <a:sy n="80" d="100"/>
        </p:scale>
        <p:origin x="-72" y="-72"/>
      </p:cViewPr>
      <p:guideLst>
        <p:guide orient="horz" pos="2160"/>
        <p:guide pos="2880"/>
      </p:guideLst>
    </p:cSldViewPr>
  </p:slideViewPr>
  <p:outlineViewPr>
    <p:cViewPr>
      <p:scale>
        <a:sx n="33" d="100"/>
        <a:sy n="33" d="100"/>
      </p:scale>
      <p:origin x="0" y="3246"/>
    </p:cViewPr>
  </p:outlineViewPr>
  <p:notesTextViewPr>
    <p:cViewPr>
      <p:scale>
        <a:sx n="100" d="100"/>
        <a:sy n="100" d="100"/>
      </p:scale>
      <p:origin x="0" y="0"/>
    </p:cViewPr>
  </p:notesTextViewPr>
  <p:notesViewPr>
    <p:cSldViewPr>
      <p:cViewPr varScale="1">
        <p:scale>
          <a:sx n="59" d="100"/>
          <a:sy n="59" d="100"/>
        </p:scale>
        <p:origin x="-205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D424B1-1B0F-4177-A45F-66A1F8392B9E}" type="datetimeFigureOut">
              <a:rPr lang="en-CA" smtClean="0"/>
              <a:t>02/03/2015</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B18EF1-FE06-464C-94B8-A82A64080DA1}" type="slidenum">
              <a:rPr lang="en-CA" smtClean="0"/>
              <a:t>‹#›</a:t>
            </a:fld>
            <a:endParaRPr lang="en-CA" dirty="0"/>
          </a:p>
        </p:txBody>
      </p:sp>
    </p:spTree>
    <p:extLst>
      <p:ext uri="{BB962C8B-B14F-4D97-AF65-F5344CB8AC3E}">
        <p14:creationId xmlns:p14="http://schemas.microsoft.com/office/powerpoint/2010/main" val="3865374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3/2/2015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dirty="0"/>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r>
              <a:rPr lang="en-CA" sz="1200" b="0" i="0" kern="1200" dirty="0" smtClean="0">
                <a:solidFill>
                  <a:schemeClr val="tx1"/>
                </a:solidFill>
                <a:effectLst/>
                <a:latin typeface="+mn-lt"/>
                <a:ea typeface="+mn-ea"/>
                <a:cs typeface="+mn-cs"/>
              </a:rPr>
              <a:t>Almost three-quarters (72%) of immigrant youth aged 12 to 19 years report that their health is excellent or very good. This is slightly higher than their Canadian born counterparts. Young men who are immigrants are more likely than are young women to say that this is the case – 75% compared with 68% respectively.</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In Québec and Alberta immigrant youth are slightly less likely than their Canadian born counterparts to report that their health is excellent or very good.</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In this data, the term ‘immigrant’ groups all types of immigrants together. However, refugee children’s health is often not as good as that of other immigrants.</a:t>
            </a:r>
            <a:r>
              <a:rPr lang="en-CA" sz="1200" b="0" i="0" kern="1200" baseline="30000" dirty="0" smtClean="0">
                <a:solidFill>
                  <a:schemeClr val="tx1"/>
                </a:solidFill>
                <a:effectLst/>
                <a:latin typeface="+mn-lt"/>
                <a:ea typeface="+mn-ea"/>
                <a:cs typeface="+mn-cs"/>
              </a:rPr>
              <a:t>1</a:t>
            </a:r>
            <a:r>
              <a:rPr lang="en-CA" sz="1200" b="0" i="0" kern="1200" dirty="0" smtClean="0">
                <a:solidFill>
                  <a:schemeClr val="tx1"/>
                </a:solidFill>
                <a:effectLst/>
                <a:latin typeface="+mn-lt"/>
                <a:ea typeface="+mn-ea"/>
                <a:cs typeface="+mn-cs"/>
              </a:rPr>
              <a:t>This is likely due in part to refugees receiving insufficient health care and living in substandard conditions in their countries of origin and having greater difficulty meeting their basic needs upon their arrival in Canada due to financial reasons. </a:t>
            </a: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Implications</a:t>
            </a:r>
          </a:p>
          <a:p>
            <a:r>
              <a:rPr lang="en-CA" sz="1200" b="0" i="0" kern="1200" dirty="0" smtClean="0">
                <a:solidFill>
                  <a:schemeClr val="tx1"/>
                </a:solidFill>
                <a:effectLst/>
                <a:latin typeface="+mn-lt"/>
                <a:ea typeface="+mn-ea"/>
                <a:cs typeface="+mn-cs"/>
              </a:rPr>
              <a:t>Immigrant children and youth and their families come from a wide variety of cultural and linguistic backgrounds.  Upon arrival, new immigrants tend to be healthier than the Canadian-born population, both because of immigrant-selection processes and because of certain socio-cultural aspects of health behaviours.  However, refugees are more vulnerable and not able to enjoy the same measure of good health at the time of arrival. However, at least for adults, there is a decline in this “healthy immigrant effect” soon after arrival.</a:t>
            </a: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DesMeules, M., Gold, J., </a:t>
            </a:r>
            <a:r>
              <a:rPr lang="en-CA" sz="1200" b="0" i="1" kern="1200" dirty="0" err="1" smtClean="0">
                <a:solidFill>
                  <a:schemeClr val="tx1"/>
                </a:solidFill>
                <a:effectLst/>
                <a:latin typeface="+mn-lt"/>
                <a:ea typeface="+mn-ea"/>
                <a:cs typeface="+mn-cs"/>
              </a:rPr>
              <a:t>Kazanjian</a:t>
            </a:r>
            <a:r>
              <a:rPr lang="en-CA" sz="1200" b="0" i="1" kern="1200" dirty="0" smtClean="0">
                <a:solidFill>
                  <a:schemeClr val="tx1"/>
                </a:solidFill>
                <a:effectLst/>
                <a:latin typeface="+mn-lt"/>
                <a:ea typeface="+mn-ea"/>
                <a:cs typeface="+mn-cs"/>
              </a:rPr>
              <a:t>, A., Manuel, D., Payne, J., </a:t>
            </a:r>
            <a:r>
              <a:rPr lang="en-CA" sz="1200" b="0" i="1" kern="1200" dirty="0" err="1" smtClean="0">
                <a:solidFill>
                  <a:schemeClr val="tx1"/>
                </a:solidFill>
                <a:effectLst/>
                <a:latin typeface="+mn-lt"/>
                <a:ea typeface="+mn-ea"/>
                <a:cs typeface="+mn-cs"/>
              </a:rPr>
              <a:t>Vissandjée</a:t>
            </a:r>
            <a:r>
              <a:rPr lang="en-CA" sz="1200" b="0" i="1" kern="1200" dirty="0" smtClean="0">
                <a:solidFill>
                  <a:schemeClr val="tx1"/>
                </a:solidFill>
                <a:effectLst/>
                <a:latin typeface="+mn-lt"/>
                <a:ea typeface="+mn-ea"/>
                <a:cs typeface="+mn-cs"/>
              </a:rPr>
              <a:t>, B., McDermott, S., &amp; Mao, Y. (2004). New Approaches to Immigrant Health Assessment. Canadian Journal of Public Health, 95 (3). I-22 – I-26.</a:t>
            </a:r>
            <a:endParaRPr lang="en-CA" sz="1200" b="0" i="0" kern="1200" dirty="0" smtClean="0">
              <a:solidFill>
                <a:schemeClr val="tx1"/>
              </a:solidFill>
              <a:effectLst/>
              <a:latin typeface="+mn-lt"/>
              <a:ea typeface="+mn-ea"/>
              <a:cs typeface="+mn-cs"/>
            </a:endParaRPr>
          </a:p>
          <a:p>
            <a:r>
              <a:rPr lang="en-CA" dirty="0" smtClean="0"/>
              <a:t/>
            </a:r>
            <a:br>
              <a:rPr lang="en-CA" dirty="0" smtClean="0"/>
            </a:br>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56444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294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9356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4.jpeg"/><Relationship Id="rId4" Type="http://schemas.openxmlformats.org/officeDocument/2006/relationships/image" Target="../media/image2.w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a:t>
            </a:r>
            <a:r>
              <a:rPr lang="en-US" sz="800" baseline="0" dirty="0" smtClean="0">
                <a:solidFill>
                  <a:schemeClr val="bg1"/>
                </a:solidFill>
                <a:latin typeface="Calibri" pitchFamily="34" charset="0"/>
              </a:rPr>
              <a:t> </a:t>
            </a:r>
            <a:r>
              <a:rPr lang="en-US" sz="800" dirty="0" smtClean="0">
                <a:solidFill>
                  <a:schemeClr val="bg1"/>
                </a:solidFill>
                <a:latin typeface="Calibri" pitchFamily="34" charset="0"/>
              </a:rPr>
              <a:t>Canadian </a:t>
            </a:r>
            <a:r>
              <a:rPr lang="en-US" sz="800" dirty="0">
                <a:solidFill>
                  <a:schemeClr val="bg1"/>
                </a:solidFill>
                <a:latin typeface="Calibri" pitchFamily="34" charset="0"/>
              </a:rPr>
              <a:t>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1: Immigrant and Refugee Children and Youth in Canada</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3082"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1504556"/>
      </p:ext>
    </p:extLst>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2: General Health Status of Immigrant Children and Youth</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a:t>
            </a:r>
            <a:r>
              <a:rPr lang="en-US" sz="800" baseline="0" dirty="0" smtClean="0">
                <a:solidFill>
                  <a:schemeClr val="bg1"/>
                </a:solidFill>
                <a:latin typeface="Calibri" pitchFamily="34" charset="0"/>
              </a:rPr>
              <a:t> </a:t>
            </a:r>
            <a:r>
              <a:rPr lang="en-US" sz="800" dirty="0" smtClean="0">
                <a:solidFill>
                  <a:schemeClr val="bg1"/>
                </a:solidFill>
                <a:latin typeface="Calibri" pitchFamily="34" charset="0"/>
              </a:rPr>
              <a:t>Canadian </a:t>
            </a:r>
            <a:r>
              <a:rPr lang="en-US" sz="800" dirty="0">
                <a:solidFill>
                  <a:schemeClr val="bg1"/>
                </a:solidFill>
                <a:latin typeface="Calibri" pitchFamily="34" charset="0"/>
              </a:rPr>
              <a:t>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067945" y="908721"/>
            <a:ext cx="489654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3: Priority Health Conditions among Immigrant Children and Youth</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2843981"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pic>
        <p:nvPicPr>
          <p:cNvPr id="14" name="Picture 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4: Immigrant Children and Youth – Cultural Discordance</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5: Summary</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7781607"/>
      </p:ext>
    </p:extLst>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Natalie Phillips\Documents\Profile Launch\Immigrant and Refugee Health\Edited Jan 28 2015\Fig_2.1.1_I_&amp;_R_edit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997" y="1412777"/>
            <a:ext cx="6154009" cy="3926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017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TotalTime>
  <Words>158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5</vt:i4>
      </vt:variant>
      <vt:variant>
        <vt:lpstr>Slide Titles</vt:lpstr>
      </vt:variant>
      <vt:variant>
        <vt:i4>1</vt:i4>
      </vt:variant>
    </vt:vector>
  </HeadingPairs>
  <TitlesOfParts>
    <vt:vector size="6" baseType="lpstr">
      <vt:lpstr>1: A Genetic Primer</vt:lpstr>
      <vt:lpstr>1_1: A Genetic Primer</vt:lpstr>
      <vt:lpstr>2_1: A Genetic Primer</vt:lpstr>
      <vt:lpstr>3_1: A Genetic Primer</vt: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90</cp:revision>
  <dcterms:created xsi:type="dcterms:W3CDTF">2011-12-04T15:52:41Z</dcterms:created>
  <dcterms:modified xsi:type="dcterms:W3CDTF">2015-03-02T21:32:30Z</dcterms:modified>
</cp:coreProperties>
</file>