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 id="2147483724" r:id="rId2"/>
    <p:sldMasterId id="2147483726" r:id="rId3"/>
    <p:sldMasterId id="2147483728" r:id="rId4"/>
    <p:sldMasterId id="2147483730" r:id="rId5"/>
  </p:sldMasterIdLst>
  <p:notesMasterIdLst>
    <p:notesMasterId r:id="rId7"/>
  </p:notesMasterIdLst>
  <p:handoutMasterIdLst>
    <p:handoutMasterId r:id="rId8"/>
  </p:handoutMasterIdLst>
  <p:sldIdLst>
    <p:sldId id="263"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D9CCEB84-205D-41D5-8364-B5D73CCA2CA1}">
          <p14:sldIdLst>
            <p14:sldId id="26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CC"/>
    <a:srgbClr val="1E335E"/>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085" autoAdjust="0"/>
    <p:restoredTop sz="78528" autoAdjust="0"/>
  </p:normalViewPr>
  <p:slideViewPr>
    <p:cSldViewPr>
      <p:cViewPr>
        <p:scale>
          <a:sx n="80" d="100"/>
          <a:sy n="80" d="100"/>
        </p:scale>
        <p:origin x="-72" y="-72"/>
      </p:cViewPr>
      <p:guideLst>
        <p:guide orient="horz" pos="2160"/>
        <p:guide pos="2880"/>
      </p:guideLst>
    </p:cSldViewPr>
  </p:slideViewPr>
  <p:outlineViewPr>
    <p:cViewPr>
      <p:scale>
        <a:sx n="33" d="100"/>
        <a:sy n="33" d="100"/>
      </p:scale>
      <p:origin x="0" y="3246"/>
    </p:cViewPr>
  </p:outlineViewPr>
  <p:notesTextViewPr>
    <p:cViewPr>
      <p:scale>
        <a:sx n="100" d="100"/>
        <a:sy n="100" d="100"/>
      </p:scale>
      <p:origin x="0" y="0"/>
    </p:cViewPr>
  </p:notesTextViewPr>
  <p:notesViewPr>
    <p:cSldViewPr>
      <p:cViewPr varScale="1">
        <p:scale>
          <a:sx n="59" d="100"/>
          <a:sy n="59" d="100"/>
        </p:scale>
        <p:origin x="-205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D424B1-1B0F-4177-A45F-66A1F8392B9E}" type="datetimeFigureOut">
              <a:rPr lang="en-CA" smtClean="0"/>
              <a:t>02/03/2015</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B18EF1-FE06-464C-94B8-A82A64080DA1}" type="slidenum">
              <a:rPr lang="en-CA" smtClean="0"/>
              <a:t>‹#›</a:t>
            </a:fld>
            <a:endParaRPr lang="en-CA" dirty="0"/>
          </a:p>
        </p:txBody>
      </p:sp>
    </p:spTree>
    <p:extLst>
      <p:ext uri="{BB962C8B-B14F-4D97-AF65-F5344CB8AC3E}">
        <p14:creationId xmlns:p14="http://schemas.microsoft.com/office/powerpoint/2010/main" val="3865374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3/2/2015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dirty="0"/>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The number of individuals under 25 years who claim refugee status in Canada varies from year to year. The number of claimants was high in 2003, with almost 6,000 claimants from 0 to 14 years and roughly 7,000 from 15 to 24 years. By 2005, these numbers dropped significantly to just over 3,000 claimants aged 0 to 14 years and roughly 4,500 claimants from 15 to 24 years. After peaking again in 2008, the number of refugee claimants under 25 yeas fell substantially until 2012 to under 4,000 for both 0 to 14 and 15 to 24 year olds.</a:t>
            </a:r>
            <a:br>
              <a:rPr lang="en-CA" sz="1200" b="0" i="0" kern="1200" dirty="0" smtClean="0">
                <a:solidFill>
                  <a:schemeClr val="tx1"/>
                </a:solidFill>
                <a:effectLst/>
                <a:latin typeface="+mn-lt"/>
                <a:ea typeface="+mn-ea"/>
                <a:cs typeface="+mn-cs"/>
              </a:rPr>
            </a:br>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76222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12941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1942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1942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194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09356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w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4.jpeg"/><Relationship Id="rId4" Type="http://schemas.openxmlformats.org/officeDocument/2006/relationships/image" Target="../media/image2.wmf"/></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4.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wmf"/></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5.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9" name="TextBox 7"/>
          <p:cNvSpPr txBox="1">
            <a:spLocks noChangeArrowheads="1"/>
          </p:cNvSpPr>
          <p:nvPr/>
        </p:nvSpPr>
        <p:spPr bwMode="auto">
          <a:xfrm>
            <a:off x="1116013" y="404813"/>
            <a:ext cx="7777163"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030" name="TextBox 9"/>
          <p:cNvSpPr txBox="1">
            <a:spLocks noChangeArrowheads="1"/>
          </p:cNvSpPr>
          <p:nvPr/>
        </p:nvSpPr>
        <p:spPr bwMode="auto">
          <a:xfrm>
            <a:off x="539749" y="6237313"/>
            <a:ext cx="5976939" cy="338554"/>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031" name="TextBox 11"/>
          <p:cNvSpPr txBox="1">
            <a:spLocks noChangeArrowheads="1"/>
          </p:cNvSpPr>
          <p:nvPr/>
        </p:nvSpPr>
        <p:spPr bwMode="auto">
          <a:xfrm>
            <a:off x="7019925" y="6526237"/>
            <a:ext cx="2124075" cy="215444"/>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2015</a:t>
            </a:r>
            <a:r>
              <a:rPr lang="en-US" sz="800" baseline="0" dirty="0" smtClean="0">
                <a:solidFill>
                  <a:schemeClr val="bg1"/>
                </a:solidFill>
                <a:latin typeface="Calibri" pitchFamily="34" charset="0"/>
              </a:rPr>
              <a:t> </a:t>
            </a:r>
            <a:r>
              <a:rPr lang="en-US" sz="800" dirty="0" smtClean="0">
                <a:solidFill>
                  <a:schemeClr val="bg1"/>
                </a:solidFill>
                <a:latin typeface="Calibri" pitchFamily="34" charset="0"/>
              </a:rPr>
              <a:t>Canadian </a:t>
            </a:r>
            <a:r>
              <a:rPr lang="en-US" sz="800" dirty="0">
                <a:solidFill>
                  <a:schemeClr val="bg1"/>
                </a:solidFill>
                <a:latin typeface="Calibri" pitchFamily="34" charset="0"/>
              </a:rPr>
              <a:t>Institute of Child Health</a:t>
            </a:r>
          </a:p>
        </p:txBody>
      </p:sp>
      <p:sp>
        <p:nvSpPr>
          <p:cNvPr id="1032" name="TextBox 12"/>
          <p:cNvSpPr txBox="1">
            <a:spLocks noChangeArrowheads="1"/>
          </p:cNvSpPr>
          <p:nvPr/>
        </p:nvSpPr>
        <p:spPr bwMode="auto">
          <a:xfrm>
            <a:off x="539751" y="6526238"/>
            <a:ext cx="6480175" cy="230832"/>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8" name="TextBox 15"/>
          <p:cNvSpPr txBox="1">
            <a:spLocks noChangeArrowheads="1"/>
          </p:cNvSpPr>
          <p:nvPr userDrawn="1"/>
        </p:nvSpPr>
        <p:spPr bwMode="auto">
          <a:xfrm>
            <a:off x="4499993" y="908721"/>
            <a:ext cx="4362455" cy="276999"/>
          </a:xfrm>
          <a:prstGeom prst="rect">
            <a:avLst/>
          </a:prstGeom>
          <a:solidFill>
            <a:srgbClr val="1E335E"/>
          </a:solidFill>
          <a:ln w="9525">
            <a:noFill/>
            <a:miter lim="800000"/>
            <a:headEnd/>
            <a:tailEnd/>
          </a:ln>
        </p:spPr>
        <p:txBody>
          <a:bodyPr wrap="square">
            <a:spAutoFit/>
          </a:bodyPr>
          <a:lstStyle/>
          <a:p>
            <a:pPr>
              <a:defRPr/>
            </a:pPr>
            <a:r>
              <a:rPr lang="en-US" sz="1200" b="1" dirty="0" smtClean="0">
                <a:solidFill>
                  <a:schemeClr val="bg1"/>
                </a:solidFill>
                <a:latin typeface="+mn-lt"/>
              </a:rPr>
              <a:t>Section 1: Immigrant and Refugee Children and Youth in Canada</a:t>
            </a:r>
            <a:endParaRPr lang="en-US" sz="1200" dirty="0">
              <a:solidFill>
                <a:schemeClr val="bg1"/>
              </a:solidFill>
              <a:latin typeface="+mn-lt"/>
            </a:endParaRPr>
          </a:p>
        </p:txBody>
      </p:sp>
      <p:cxnSp>
        <p:nvCxnSpPr>
          <p:cNvPr id="17" name="Straight Connector 16"/>
          <p:cNvCxnSpPr/>
          <p:nvPr userDrawn="1"/>
        </p:nvCxnSpPr>
        <p:spPr>
          <a:xfrm flipH="1">
            <a:off x="323851"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23963" y="836712"/>
            <a:ext cx="3132013" cy="523220"/>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Health Profile on</a:t>
            </a:r>
            <a:r>
              <a:rPr lang="en-CA" sz="1400" kern="1200" baseline="0" dirty="0" smtClean="0">
                <a:solidFill>
                  <a:schemeClr val="tx1"/>
                </a:solidFill>
                <a:effectLst/>
                <a:latin typeface="+mn-lt"/>
                <a:ea typeface="+mn-ea"/>
                <a:cs typeface="+mn-cs"/>
              </a:rPr>
              <a:t> Immigrant and Refugee Children and Youth in Canada</a:t>
            </a:r>
            <a:endParaRPr lang="en-US" sz="1400" dirty="0">
              <a:solidFill>
                <a:prstClr val="black"/>
              </a:solidFill>
              <a:latin typeface="+mn-lt"/>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6292798"/>
            <a:ext cx="288231"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8" y="388483"/>
            <a:ext cx="692817" cy="771981"/>
          </a:xfrm>
          <a:prstGeom prst="rect">
            <a:avLst/>
          </a:prstGeom>
        </p:spPr>
      </p:pic>
      <p:pic>
        <p:nvPicPr>
          <p:cNvPr id="3082" name="Picture 10"/>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22114"/>
            <a:ext cx="9144000" cy="815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1504556"/>
      </p:ext>
    </p:extLst>
  </p:cSld>
  <p:clrMap bg1="lt1" tx1="dk1" bg2="lt2" tx2="dk2" accent1="accent1" accent2="accent2" accent3="accent3" accent4="accent4" accent5="accent5" accent6="accent6" hlink="hlink" folHlink="folHlink"/>
  <p:sldLayoutIdLst>
    <p:sldLayoutId id="214748372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9" name="TextBox 7"/>
          <p:cNvSpPr txBox="1">
            <a:spLocks noChangeArrowheads="1"/>
          </p:cNvSpPr>
          <p:nvPr/>
        </p:nvSpPr>
        <p:spPr bwMode="auto">
          <a:xfrm>
            <a:off x="1116013" y="404813"/>
            <a:ext cx="7777163"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030" name="TextBox 9"/>
          <p:cNvSpPr txBox="1">
            <a:spLocks noChangeArrowheads="1"/>
          </p:cNvSpPr>
          <p:nvPr/>
        </p:nvSpPr>
        <p:spPr bwMode="auto">
          <a:xfrm>
            <a:off x="539749" y="6237313"/>
            <a:ext cx="5976939" cy="338554"/>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031" name="TextBox 11"/>
          <p:cNvSpPr txBox="1">
            <a:spLocks noChangeArrowheads="1"/>
          </p:cNvSpPr>
          <p:nvPr/>
        </p:nvSpPr>
        <p:spPr bwMode="auto">
          <a:xfrm>
            <a:off x="7019925" y="6526237"/>
            <a:ext cx="2124075" cy="215444"/>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2015 </a:t>
            </a:r>
            <a:r>
              <a:rPr lang="en-US" sz="800" dirty="0">
                <a:solidFill>
                  <a:schemeClr val="bg1"/>
                </a:solidFill>
                <a:latin typeface="Calibri" pitchFamily="34" charset="0"/>
              </a:rPr>
              <a:t>Canadian Institute of Child Health</a:t>
            </a:r>
          </a:p>
        </p:txBody>
      </p:sp>
      <p:sp>
        <p:nvSpPr>
          <p:cNvPr id="1032" name="TextBox 12"/>
          <p:cNvSpPr txBox="1">
            <a:spLocks noChangeArrowheads="1"/>
          </p:cNvSpPr>
          <p:nvPr/>
        </p:nvSpPr>
        <p:spPr bwMode="auto">
          <a:xfrm>
            <a:off x="539751" y="6526238"/>
            <a:ext cx="6480175" cy="230832"/>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8" name="TextBox 15"/>
          <p:cNvSpPr txBox="1">
            <a:spLocks noChangeArrowheads="1"/>
          </p:cNvSpPr>
          <p:nvPr userDrawn="1"/>
        </p:nvSpPr>
        <p:spPr bwMode="auto">
          <a:xfrm>
            <a:off x="4499993" y="908721"/>
            <a:ext cx="4362455" cy="276999"/>
          </a:xfrm>
          <a:prstGeom prst="rect">
            <a:avLst/>
          </a:prstGeom>
          <a:solidFill>
            <a:srgbClr val="1E335E"/>
          </a:solidFill>
          <a:ln w="9525">
            <a:noFill/>
            <a:miter lim="800000"/>
            <a:headEnd/>
            <a:tailEnd/>
          </a:ln>
        </p:spPr>
        <p:txBody>
          <a:bodyPr wrap="square">
            <a:spAutoFit/>
          </a:bodyPr>
          <a:lstStyle/>
          <a:p>
            <a:pPr>
              <a:defRPr/>
            </a:pPr>
            <a:r>
              <a:rPr lang="en-US" sz="1200" b="1" dirty="0" smtClean="0">
                <a:solidFill>
                  <a:schemeClr val="bg1"/>
                </a:solidFill>
                <a:latin typeface="+mn-lt"/>
              </a:rPr>
              <a:t>Section 2: General Health Status of Immigrant Children and Youth</a:t>
            </a:r>
            <a:endParaRPr lang="en-US" sz="1200" dirty="0">
              <a:solidFill>
                <a:schemeClr val="bg1"/>
              </a:solidFill>
              <a:latin typeface="+mn-lt"/>
            </a:endParaRPr>
          </a:p>
        </p:txBody>
      </p:sp>
      <p:cxnSp>
        <p:nvCxnSpPr>
          <p:cNvPr id="17" name="Straight Connector 16"/>
          <p:cNvCxnSpPr/>
          <p:nvPr userDrawn="1"/>
        </p:nvCxnSpPr>
        <p:spPr>
          <a:xfrm flipH="1">
            <a:off x="323851"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23963" y="836712"/>
            <a:ext cx="3132013" cy="523220"/>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Health Profile on</a:t>
            </a:r>
            <a:r>
              <a:rPr lang="en-CA" sz="1400" kern="1200" baseline="0" dirty="0" smtClean="0">
                <a:solidFill>
                  <a:schemeClr val="tx1"/>
                </a:solidFill>
                <a:effectLst/>
                <a:latin typeface="+mn-lt"/>
                <a:ea typeface="+mn-ea"/>
                <a:cs typeface="+mn-cs"/>
              </a:rPr>
              <a:t> Immigrant and Refugee Children and Youth in Canada</a:t>
            </a:r>
            <a:endParaRPr lang="en-US" sz="1400" dirty="0">
              <a:solidFill>
                <a:prstClr val="black"/>
              </a:solidFill>
              <a:latin typeface="+mn-lt"/>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6292798"/>
            <a:ext cx="288231"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8" y="388483"/>
            <a:ext cx="692817" cy="771981"/>
          </a:xfrm>
          <a:prstGeom prst="rect">
            <a:avLst/>
          </a:prstGeom>
        </p:spPr>
      </p:pic>
      <p:pic>
        <p:nvPicPr>
          <p:cNvPr id="14" name="Picture 10"/>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22114"/>
            <a:ext cx="9144000" cy="815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4868205"/>
      </p:ext>
    </p:extLst>
  </p:cSld>
  <p:clrMap bg1="lt1" tx1="dk1" bg2="lt2" tx2="dk2" accent1="accent1" accent2="accent2" accent3="accent3" accent4="accent4" accent5="accent5" accent6="accent6" hlink="hlink" folHlink="folHlink"/>
  <p:sldLayoutIdLst>
    <p:sldLayoutId id="2147483725"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9" name="TextBox 7"/>
          <p:cNvSpPr txBox="1">
            <a:spLocks noChangeArrowheads="1"/>
          </p:cNvSpPr>
          <p:nvPr/>
        </p:nvSpPr>
        <p:spPr bwMode="auto">
          <a:xfrm>
            <a:off x="1116013" y="404813"/>
            <a:ext cx="7777163"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030" name="TextBox 9"/>
          <p:cNvSpPr txBox="1">
            <a:spLocks noChangeArrowheads="1"/>
          </p:cNvSpPr>
          <p:nvPr/>
        </p:nvSpPr>
        <p:spPr bwMode="auto">
          <a:xfrm>
            <a:off x="539749" y="6237313"/>
            <a:ext cx="5976939" cy="338554"/>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031" name="TextBox 11"/>
          <p:cNvSpPr txBox="1">
            <a:spLocks noChangeArrowheads="1"/>
          </p:cNvSpPr>
          <p:nvPr/>
        </p:nvSpPr>
        <p:spPr bwMode="auto">
          <a:xfrm>
            <a:off x="7019925" y="6526237"/>
            <a:ext cx="2124075" cy="215444"/>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2015</a:t>
            </a:r>
            <a:r>
              <a:rPr lang="en-US" sz="800" baseline="0" dirty="0" smtClean="0">
                <a:solidFill>
                  <a:schemeClr val="bg1"/>
                </a:solidFill>
                <a:latin typeface="Calibri" pitchFamily="34" charset="0"/>
              </a:rPr>
              <a:t> </a:t>
            </a:r>
            <a:r>
              <a:rPr lang="en-US" sz="800" dirty="0" smtClean="0">
                <a:solidFill>
                  <a:schemeClr val="bg1"/>
                </a:solidFill>
                <a:latin typeface="Calibri" pitchFamily="34" charset="0"/>
              </a:rPr>
              <a:t>Canadian </a:t>
            </a:r>
            <a:r>
              <a:rPr lang="en-US" sz="800" dirty="0">
                <a:solidFill>
                  <a:schemeClr val="bg1"/>
                </a:solidFill>
                <a:latin typeface="Calibri" pitchFamily="34" charset="0"/>
              </a:rPr>
              <a:t>Institute of Child Health</a:t>
            </a:r>
          </a:p>
        </p:txBody>
      </p:sp>
      <p:sp>
        <p:nvSpPr>
          <p:cNvPr id="1032" name="TextBox 12"/>
          <p:cNvSpPr txBox="1">
            <a:spLocks noChangeArrowheads="1"/>
          </p:cNvSpPr>
          <p:nvPr/>
        </p:nvSpPr>
        <p:spPr bwMode="auto">
          <a:xfrm>
            <a:off x="539751" y="6526238"/>
            <a:ext cx="6480175" cy="230832"/>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8" name="TextBox 15"/>
          <p:cNvSpPr txBox="1">
            <a:spLocks noChangeArrowheads="1"/>
          </p:cNvSpPr>
          <p:nvPr userDrawn="1"/>
        </p:nvSpPr>
        <p:spPr bwMode="auto">
          <a:xfrm>
            <a:off x="4067945" y="908721"/>
            <a:ext cx="4896545" cy="276999"/>
          </a:xfrm>
          <a:prstGeom prst="rect">
            <a:avLst/>
          </a:prstGeom>
          <a:solidFill>
            <a:srgbClr val="1E335E"/>
          </a:solidFill>
          <a:ln w="9525">
            <a:noFill/>
            <a:miter lim="800000"/>
            <a:headEnd/>
            <a:tailEnd/>
          </a:ln>
        </p:spPr>
        <p:txBody>
          <a:bodyPr wrap="square">
            <a:spAutoFit/>
          </a:bodyPr>
          <a:lstStyle/>
          <a:p>
            <a:pPr>
              <a:defRPr/>
            </a:pPr>
            <a:r>
              <a:rPr lang="en-US" sz="1200" b="1" dirty="0" smtClean="0">
                <a:solidFill>
                  <a:schemeClr val="bg1"/>
                </a:solidFill>
                <a:latin typeface="+mn-lt"/>
              </a:rPr>
              <a:t>Section 3: Priority Health Conditions among Immigrant Children and Youth</a:t>
            </a:r>
            <a:endParaRPr lang="en-US" sz="1200" dirty="0">
              <a:solidFill>
                <a:schemeClr val="bg1"/>
              </a:solidFill>
              <a:latin typeface="+mn-lt"/>
            </a:endParaRPr>
          </a:p>
        </p:txBody>
      </p:sp>
      <p:cxnSp>
        <p:nvCxnSpPr>
          <p:cNvPr id="17" name="Straight Connector 16"/>
          <p:cNvCxnSpPr/>
          <p:nvPr userDrawn="1"/>
        </p:nvCxnSpPr>
        <p:spPr>
          <a:xfrm flipH="1">
            <a:off x="323851"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23963" y="836712"/>
            <a:ext cx="2843981" cy="523220"/>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Health Profile on</a:t>
            </a:r>
            <a:r>
              <a:rPr lang="en-CA" sz="1400" kern="1200" baseline="0" dirty="0" smtClean="0">
                <a:solidFill>
                  <a:schemeClr val="tx1"/>
                </a:solidFill>
                <a:effectLst/>
                <a:latin typeface="+mn-lt"/>
                <a:ea typeface="+mn-ea"/>
                <a:cs typeface="+mn-cs"/>
              </a:rPr>
              <a:t> Immigrant and Refugee Children and Youth in Canada</a:t>
            </a:r>
            <a:endParaRPr lang="en-US" sz="1400" dirty="0">
              <a:solidFill>
                <a:prstClr val="black"/>
              </a:solidFill>
              <a:latin typeface="+mn-lt"/>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6292798"/>
            <a:ext cx="288231"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8" y="388483"/>
            <a:ext cx="692817" cy="77198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pic>
        <p:nvPicPr>
          <p:cNvPr id="14" name="Picture 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22114"/>
            <a:ext cx="9144000" cy="815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4868205"/>
      </p:ext>
    </p:extLst>
  </p:cSld>
  <p:clrMap bg1="lt1" tx1="dk1" bg2="lt2" tx2="dk2" accent1="accent1" accent2="accent2" accent3="accent3" accent4="accent4" accent5="accent5" accent6="accent6" hlink="hlink" folHlink="folHlink"/>
  <p:sldLayoutIdLst>
    <p:sldLayoutId id="2147483727"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9" name="TextBox 7"/>
          <p:cNvSpPr txBox="1">
            <a:spLocks noChangeArrowheads="1"/>
          </p:cNvSpPr>
          <p:nvPr/>
        </p:nvSpPr>
        <p:spPr bwMode="auto">
          <a:xfrm>
            <a:off x="1116013" y="404813"/>
            <a:ext cx="7777163"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030" name="TextBox 9"/>
          <p:cNvSpPr txBox="1">
            <a:spLocks noChangeArrowheads="1"/>
          </p:cNvSpPr>
          <p:nvPr/>
        </p:nvSpPr>
        <p:spPr bwMode="auto">
          <a:xfrm>
            <a:off x="539749" y="6237313"/>
            <a:ext cx="5976939" cy="338554"/>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031" name="TextBox 11"/>
          <p:cNvSpPr txBox="1">
            <a:spLocks noChangeArrowheads="1"/>
          </p:cNvSpPr>
          <p:nvPr/>
        </p:nvSpPr>
        <p:spPr bwMode="auto">
          <a:xfrm>
            <a:off x="7019925" y="6526237"/>
            <a:ext cx="2124075" cy="215444"/>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2015 </a:t>
            </a:r>
            <a:r>
              <a:rPr lang="en-US" sz="800" dirty="0">
                <a:solidFill>
                  <a:schemeClr val="bg1"/>
                </a:solidFill>
                <a:latin typeface="Calibri" pitchFamily="34" charset="0"/>
              </a:rPr>
              <a:t>Canadian Institute of Child Health</a:t>
            </a:r>
          </a:p>
        </p:txBody>
      </p:sp>
      <p:sp>
        <p:nvSpPr>
          <p:cNvPr id="1032" name="TextBox 12"/>
          <p:cNvSpPr txBox="1">
            <a:spLocks noChangeArrowheads="1"/>
          </p:cNvSpPr>
          <p:nvPr/>
        </p:nvSpPr>
        <p:spPr bwMode="auto">
          <a:xfrm>
            <a:off x="539751" y="6526238"/>
            <a:ext cx="6480175" cy="230832"/>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8" name="TextBox 15"/>
          <p:cNvSpPr txBox="1">
            <a:spLocks noChangeArrowheads="1"/>
          </p:cNvSpPr>
          <p:nvPr userDrawn="1"/>
        </p:nvSpPr>
        <p:spPr bwMode="auto">
          <a:xfrm>
            <a:off x="4499993" y="908721"/>
            <a:ext cx="4362455" cy="276999"/>
          </a:xfrm>
          <a:prstGeom prst="rect">
            <a:avLst/>
          </a:prstGeom>
          <a:solidFill>
            <a:srgbClr val="1E335E"/>
          </a:solidFill>
          <a:ln w="9525">
            <a:noFill/>
            <a:miter lim="800000"/>
            <a:headEnd/>
            <a:tailEnd/>
          </a:ln>
        </p:spPr>
        <p:txBody>
          <a:bodyPr wrap="square">
            <a:spAutoFit/>
          </a:bodyPr>
          <a:lstStyle/>
          <a:p>
            <a:pPr>
              <a:defRPr/>
            </a:pPr>
            <a:r>
              <a:rPr lang="en-US" sz="1200" b="1" dirty="0" smtClean="0">
                <a:solidFill>
                  <a:schemeClr val="bg1"/>
                </a:solidFill>
                <a:latin typeface="+mn-lt"/>
              </a:rPr>
              <a:t>Section 4: Immigrant Children and Youth – Cultural Discordance</a:t>
            </a:r>
            <a:endParaRPr lang="en-US" sz="1200" dirty="0">
              <a:solidFill>
                <a:schemeClr val="bg1"/>
              </a:solidFill>
              <a:latin typeface="+mn-lt"/>
            </a:endParaRPr>
          </a:p>
        </p:txBody>
      </p:sp>
      <p:cxnSp>
        <p:nvCxnSpPr>
          <p:cNvPr id="17" name="Straight Connector 16"/>
          <p:cNvCxnSpPr/>
          <p:nvPr userDrawn="1"/>
        </p:nvCxnSpPr>
        <p:spPr>
          <a:xfrm flipH="1">
            <a:off x="323851"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23963" y="836712"/>
            <a:ext cx="3132013" cy="523220"/>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Health Profile on</a:t>
            </a:r>
            <a:r>
              <a:rPr lang="en-CA" sz="1400" kern="1200" baseline="0" dirty="0" smtClean="0">
                <a:solidFill>
                  <a:schemeClr val="tx1"/>
                </a:solidFill>
                <a:effectLst/>
                <a:latin typeface="+mn-lt"/>
                <a:ea typeface="+mn-ea"/>
                <a:cs typeface="+mn-cs"/>
              </a:rPr>
              <a:t> Immigrant and Refugee Children and Youth in Canada</a:t>
            </a:r>
            <a:endParaRPr lang="en-US" sz="1400" dirty="0">
              <a:solidFill>
                <a:prstClr val="black"/>
              </a:solidFill>
              <a:latin typeface="+mn-lt"/>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6292798"/>
            <a:ext cx="288231"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8" y="388483"/>
            <a:ext cx="692817" cy="771981"/>
          </a:xfrm>
          <a:prstGeom prst="rect">
            <a:avLst/>
          </a:prstGeom>
        </p:spPr>
      </p:pic>
      <p:pic>
        <p:nvPicPr>
          <p:cNvPr id="14" name="Picture 10"/>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22114"/>
            <a:ext cx="9144000" cy="815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4868205"/>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9" name="TextBox 7"/>
          <p:cNvSpPr txBox="1">
            <a:spLocks noChangeArrowheads="1"/>
          </p:cNvSpPr>
          <p:nvPr/>
        </p:nvSpPr>
        <p:spPr bwMode="auto">
          <a:xfrm>
            <a:off x="1116013" y="404813"/>
            <a:ext cx="7777163"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030" name="TextBox 9"/>
          <p:cNvSpPr txBox="1">
            <a:spLocks noChangeArrowheads="1"/>
          </p:cNvSpPr>
          <p:nvPr/>
        </p:nvSpPr>
        <p:spPr bwMode="auto">
          <a:xfrm>
            <a:off x="539749" y="6237313"/>
            <a:ext cx="5976939" cy="338554"/>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031" name="TextBox 11"/>
          <p:cNvSpPr txBox="1">
            <a:spLocks noChangeArrowheads="1"/>
          </p:cNvSpPr>
          <p:nvPr/>
        </p:nvSpPr>
        <p:spPr bwMode="auto">
          <a:xfrm>
            <a:off x="7019925" y="6526237"/>
            <a:ext cx="2124075" cy="215444"/>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2015 </a:t>
            </a:r>
            <a:r>
              <a:rPr lang="en-US" sz="800" dirty="0">
                <a:solidFill>
                  <a:schemeClr val="bg1"/>
                </a:solidFill>
                <a:latin typeface="Calibri" pitchFamily="34" charset="0"/>
              </a:rPr>
              <a:t>Canadian Institute of Child Health</a:t>
            </a:r>
          </a:p>
        </p:txBody>
      </p:sp>
      <p:sp>
        <p:nvSpPr>
          <p:cNvPr id="1032" name="TextBox 12"/>
          <p:cNvSpPr txBox="1">
            <a:spLocks noChangeArrowheads="1"/>
          </p:cNvSpPr>
          <p:nvPr/>
        </p:nvSpPr>
        <p:spPr bwMode="auto">
          <a:xfrm>
            <a:off x="539751" y="6526238"/>
            <a:ext cx="6480175" cy="230832"/>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8" name="TextBox 15"/>
          <p:cNvSpPr txBox="1">
            <a:spLocks noChangeArrowheads="1"/>
          </p:cNvSpPr>
          <p:nvPr userDrawn="1"/>
        </p:nvSpPr>
        <p:spPr bwMode="auto">
          <a:xfrm>
            <a:off x="4499993" y="908721"/>
            <a:ext cx="4362455" cy="276999"/>
          </a:xfrm>
          <a:prstGeom prst="rect">
            <a:avLst/>
          </a:prstGeom>
          <a:solidFill>
            <a:srgbClr val="1E335E"/>
          </a:solidFill>
          <a:ln w="9525">
            <a:noFill/>
            <a:miter lim="800000"/>
            <a:headEnd/>
            <a:tailEnd/>
          </a:ln>
        </p:spPr>
        <p:txBody>
          <a:bodyPr wrap="square">
            <a:spAutoFit/>
          </a:bodyPr>
          <a:lstStyle/>
          <a:p>
            <a:pPr>
              <a:defRPr/>
            </a:pPr>
            <a:r>
              <a:rPr lang="en-US" sz="1200" b="1" dirty="0" smtClean="0">
                <a:solidFill>
                  <a:schemeClr val="bg1"/>
                </a:solidFill>
                <a:latin typeface="+mn-lt"/>
              </a:rPr>
              <a:t>Section 5: Summary</a:t>
            </a:r>
            <a:endParaRPr lang="en-US" sz="1200" dirty="0">
              <a:solidFill>
                <a:schemeClr val="bg1"/>
              </a:solidFill>
              <a:latin typeface="+mn-lt"/>
            </a:endParaRPr>
          </a:p>
        </p:txBody>
      </p:sp>
      <p:cxnSp>
        <p:nvCxnSpPr>
          <p:cNvPr id="17" name="Straight Connector 16"/>
          <p:cNvCxnSpPr/>
          <p:nvPr userDrawn="1"/>
        </p:nvCxnSpPr>
        <p:spPr>
          <a:xfrm flipH="1">
            <a:off x="323851"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23963" y="836712"/>
            <a:ext cx="3132013" cy="523220"/>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Health Profile on</a:t>
            </a:r>
            <a:r>
              <a:rPr lang="en-CA" sz="1400" kern="1200" baseline="0" dirty="0" smtClean="0">
                <a:solidFill>
                  <a:schemeClr val="tx1"/>
                </a:solidFill>
                <a:effectLst/>
                <a:latin typeface="+mn-lt"/>
                <a:ea typeface="+mn-ea"/>
                <a:cs typeface="+mn-cs"/>
              </a:rPr>
              <a:t> Immigrant and Refugee Children and Youth in Canada</a:t>
            </a:r>
            <a:endParaRPr lang="en-US" sz="1400" dirty="0">
              <a:solidFill>
                <a:prstClr val="black"/>
              </a:solidFill>
              <a:latin typeface="+mn-lt"/>
            </a:endParaRP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6292798"/>
            <a:ext cx="288231"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8" y="388483"/>
            <a:ext cx="692817" cy="771981"/>
          </a:xfrm>
          <a:prstGeom prst="rect">
            <a:avLst/>
          </a:prstGeom>
        </p:spPr>
      </p:pic>
      <p:pic>
        <p:nvPicPr>
          <p:cNvPr id="14" name="Picture 10"/>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22114"/>
            <a:ext cx="9144000" cy="815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7781607"/>
      </p:ext>
    </p:extLst>
  </p:cSld>
  <p:clrMap bg1="lt1" tx1="dk1" bg2="lt2" tx2="dk2" accent1="accent1" accent2="accent2" accent3="accent3" accent4="accent4" accent5="accent5" accent6="accent6" hlink="hlink" folHlink="folHlink"/>
  <p:sldLayoutIdLst>
    <p:sldLayoutId id="2147483731"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292080" y="1582054"/>
            <a:ext cx="216024" cy="15389"/>
          </a:xfrm>
          <a:prstGeom prst="rect">
            <a:avLst/>
          </a:prstGeom>
          <a:solidFill>
            <a:schemeClr val="bg1"/>
          </a:solidFill>
        </p:spPr>
        <p:txBody>
          <a:bodyPr wrap="square" lIns="0" tIns="0" rIns="0" bIns="0" rtlCol="0">
            <a:spAutoFit/>
          </a:bodyPr>
          <a:lstStyle/>
          <a:p>
            <a:endParaRPr lang="en-CA" sz="100" dirty="0"/>
          </a:p>
        </p:txBody>
      </p:sp>
      <p:sp>
        <p:nvSpPr>
          <p:cNvPr id="2" name="TextBox 1"/>
          <p:cNvSpPr txBox="1"/>
          <p:nvPr/>
        </p:nvSpPr>
        <p:spPr>
          <a:xfrm>
            <a:off x="5148064" y="1916832"/>
            <a:ext cx="576064" cy="76944"/>
          </a:xfrm>
          <a:prstGeom prst="rect">
            <a:avLst/>
          </a:prstGeom>
          <a:solidFill>
            <a:schemeClr val="bg1"/>
          </a:solidFill>
        </p:spPr>
        <p:txBody>
          <a:bodyPr wrap="square" lIns="0" tIns="0" rIns="0" bIns="0" rtlCol="0">
            <a:spAutoFit/>
          </a:bodyPr>
          <a:lstStyle/>
          <a:p>
            <a:endParaRPr lang="en-CA" sz="500" dirty="0"/>
          </a:p>
        </p:txBody>
      </p:sp>
      <p:pic>
        <p:nvPicPr>
          <p:cNvPr id="15362" name="Picture 2" descr="C:\Users\Natalie Phillips\Documents\Profile Launch\Immigrant and Refugee Health\Edited Jan 28 2015\Fig_1.4.2_I_&amp;_R_edit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4997" y="1412777"/>
            <a:ext cx="6154009" cy="3931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323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928</TotalTime>
  <Words>107</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5</vt:i4>
      </vt:variant>
      <vt:variant>
        <vt:lpstr>Slide Titles</vt:lpstr>
      </vt:variant>
      <vt:variant>
        <vt:i4>1</vt:i4>
      </vt:variant>
    </vt:vector>
  </HeadingPairs>
  <TitlesOfParts>
    <vt:vector size="6" baseType="lpstr">
      <vt:lpstr>1: A Genetic Primer</vt:lpstr>
      <vt:lpstr>1_1: A Genetic Primer</vt:lpstr>
      <vt:lpstr>2_1: A Genetic Primer</vt:lpstr>
      <vt:lpstr>3_1: A Genetic Primer</vt:lpstr>
      <vt:lpstr>4_1: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90</cp:revision>
  <dcterms:created xsi:type="dcterms:W3CDTF">2011-12-04T15:52:41Z</dcterms:created>
  <dcterms:modified xsi:type="dcterms:W3CDTF">2015-03-02T21:24:11Z</dcterms:modified>
</cp:coreProperties>
</file>