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  <p:sldMasterId id="2147483724" r:id="rId2"/>
    <p:sldMasterId id="2147483726" r:id="rId3"/>
    <p:sldMasterId id="2147483728" r:id="rId4"/>
    <p:sldMasterId id="2147483730" r:id="rId5"/>
  </p:sldMasterIdLst>
  <p:notesMasterIdLst>
    <p:notesMasterId r:id="rId7"/>
  </p:notesMasterIdLst>
  <p:handoutMasterIdLst>
    <p:handoutMasterId r:id="rId8"/>
  </p:handoutMasterIdLst>
  <p:sldIdLst>
    <p:sldId id="26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9CCEB84-205D-41D5-8364-B5D73CCA2CA1}">
          <p14:sldIdLst>
            <p14:sldId id="26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alie Phillips" initials="NP" lastIdx="3" clrIdx="0"/>
  <p:cmAuthor id="1" name="Bert Schopf" initials="BS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FFCC"/>
    <a:srgbClr val="1E335E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1085" autoAdjust="0"/>
    <p:restoredTop sz="78528" autoAdjust="0"/>
  </p:normalViewPr>
  <p:slideViewPr>
    <p:cSldViewPr>
      <p:cViewPr>
        <p:scale>
          <a:sx n="80" d="100"/>
          <a:sy n="8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4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05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D424B1-1B0F-4177-A45F-66A1F8392B9E}" type="datetimeFigureOut">
              <a:rPr lang="en-CA" smtClean="0"/>
              <a:t>02/03/2015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18EF1-FE06-464C-94B8-A82A64080DA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65374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FF54829-3733-4DEA-967B-FEA401BD0454}" type="datetimeFigureOut">
              <a:rPr lang="en-US"/>
              <a:pPr>
                <a:defRPr/>
              </a:pPr>
              <a:t>3/2/2015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BB05C-9CFB-454C-856A-2A660F79AF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9850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2012, of the 20,461 refugee claimants who arrived in Canada, 19% of them were 0 to 14 years of age and a further 19% were 15 to 24 years of age.</a:t>
            </a:r>
            <a:b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CA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4BB05C-9CFB-454C-856A-2A660F79AF3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22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1294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0194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0194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0194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0935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image" Target="../media/image2.wmf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3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500" b="1" dirty="0">
                <a:latin typeface="Calibri" pitchFamily="34" charset="0"/>
              </a:rPr>
              <a:t>The Health of Canada’s Children and </a:t>
            </a:r>
            <a:r>
              <a:rPr lang="en-US" sz="2500" b="1" dirty="0" smtClean="0">
                <a:latin typeface="Calibri" pitchFamily="34" charset="0"/>
              </a:rPr>
              <a:t>Youth: A </a:t>
            </a:r>
            <a:r>
              <a:rPr lang="en-US" sz="2500" b="1" dirty="0">
                <a:latin typeface="Calibri" pitchFamily="34" charset="0"/>
              </a:rPr>
              <a:t>CICH Profile</a:t>
            </a:r>
          </a:p>
        </p:txBody>
      </p:sp>
      <p:sp>
        <p:nvSpPr>
          <p:cNvPr id="1030" name="TextBox 9"/>
          <p:cNvSpPr txBox="1">
            <a:spLocks noChangeArrowheads="1"/>
          </p:cNvSpPr>
          <p:nvPr/>
        </p:nvSpPr>
        <p:spPr bwMode="auto">
          <a:xfrm>
            <a:off x="539749" y="6237313"/>
            <a:ext cx="59769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bg1"/>
                </a:solidFill>
                <a:latin typeface="Calibri" pitchFamily="34" charset="0"/>
              </a:rPr>
              <a:t>The Health of Canada’s Children and Youth — A CICH Profile</a:t>
            </a:r>
          </a:p>
        </p:txBody>
      </p:sp>
      <p:sp>
        <p:nvSpPr>
          <p:cNvPr id="1031" name="TextBox 11"/>
          <p:cNvSpPr txBox="1">
            <a:spLocks noChangeArrowheads="1"/>
          </p:cNvSpPr>
          <p:nvPr/>
        </p:nvSpPr>
        <p:spPr bwMode="auto">
          <a:xfrm>
            <a:off x="7019925" y="6526237"/>
            <a:ext cx="21240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© </a:t>
            </a:r>
            <a:r>
              <a:rPr lang="en-US" sz="800" dirty="0" smtClean="0">
                <a:solidFill>
                  <a:schemeClr val="bg1"/>
                </a:solidFill>
                <a:latin typeface="Calibri" pitchFamily="34" charset="0"/>
              </a:rPr>
              <a:t>2015</a:t>
            </a:r>
            <a:r>
              <a:rPr lang="en-US" sz="800" baseline="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800" dirty="0" smtClean="0">
                <a:solidFill>
                  <a:schemeClr val="bg1"/>
                </a:solidFill>
                <a:latin typeface="Calibri" pitchFamily="34" charset="0"/>
              </a:rPr>
              <a:t>Canadian </a:t>
            </a: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Institute of Child Health</a:t>
            </a:r>
          </a:p>
        </p:txBody>
      </p:sp>
      <p:sp>
        <p:nvSpPr>
          <p:cNvPr id="1032" name="TextBox 12"/>
          <p:cNvSpPr txBox="1">
            <a:spLocks noChangeArrowheads="1"/>
          </p:cNvSpPr>
          <p:nvPr/>
        </p:nvSpPr>
        <p:spPr bwMode="auto">
          <a:xfrm>
            <a:off x="539751" y="6526238"/>
            <a:ext cx="64801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900" dirty="0">
                <a:solidFill>
                  <a:schemeClr val="bg1"/>
                </a:solidFill>
                <a:latin typeface="Calibri" pitchFamily="34" charset="0"/>
              </a:rPr>
              <a:t>This page is only one section of the CICH Profile, for more interesting data on children and youth visit </a:t>
            </a:r>
            <a:r>
              <a:rPr lang="en-US" sz="900" b="1" dirty="0">
                <a:solidFill>
                  <a:schemeClr val="bg1"/>
                </a:solidFill>
                <a:latin typeface="Calibri" pitchFamily="34" charset="0"/>
              </a:rPr>
              <a:t>http://profile.cich.ca/</a:t>
            </a:r>
            <a:endParaRPr lang="en-US" sz="900" b="1" dirty="0">
              <a:latin typeface="Calibri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8" name="TextBox 15"/>
          <p:cNvSpPr txBox="1">
            <a:spLocks noChangeArrowheads="1"/>
          </p:cNvSpPr>
          <p:nvPr userDrawn="1"/>
        </p:nvSpPr>
        <p:spPr bwMode="auto">
          <a:xfrm>
            <a:off x="4499993" y="908721"/>
            <a:ext cx="4362455" cy="276999"/>
          </a:xfrm>
          <a:prstGeom prst="rect">
            <a:avLst/>
          </a:prstGeom>
          <a:solidFill>
            <a:srgbClr val="1E335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</a:rPr>
              <a:t>Section 1: Immigrant and Refugee Children and Youth in Canada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1" y="1341438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 userDrawn="1"/>
        </p:nvSpPr>
        <p:spPr>
          <a:xfrm>
            <a:off x="1223963" y="836712"/>
            <a:ext cx="3132013" cy="52322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 Profile on</a:t>
            </a:r>
            <a:r>
              <a:rPr lang="en-CA" sz="1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Immigrant and Refugee Children and Youth in Canada</a:t>
            </a:r>
            <a:endParaRPr lang="en-US" sz="1400" dirty="0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6292798"/>
            <a:ext cx="288231" cy="3207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8" y="388483"/>
            <a:ext cx="692817" cy="771981"/>
          </a:xfrm>
          <a:prstGeom prst="rect">
            <a:avLst/>
          </a:prstGeom>
        </p:spPr>
      </p:pic>
      <p:pic>
        <p:nvPicPr>
          <p:cNvPr id="3082" name="Picture 10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22114"/>
            <a:ext cx="9144000" cy="815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1504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536575" indent="-536575" algn="r" rtl="0" eaLnBrk="0" fontAlgn="base" hangingPunct="0">
        <a:spcBef>
          <a:spcPct val="20000"/>
        </a:spcBef>
        <a:spcAft>
          <a:spcPts val="400"/>
        </a:spcAft>
        <a:defRPr lang="en-US"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3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500" b="1" dirty="0">
                <a:latin typeface="Calibri" pitchFamily="34" charset="0"/>
              </a:rPr>
              <a:t>The Health of Canada’s Children and </a:t>
            </a:r>
            <a:r>
              <a:rPr lang="en-US" sz="2500" b="1" dirty="0" smtClean="0">
                <a:latin typeface="Calibri" pitchFamily="34" charset="0"/>
              </a:rPr>
              <a:t>Youth: A </a:t>
            </a:r>
            <a:r>
              <a:rPr lang="en-US" sz="2500" b="1" dirty="0">
                <a:latin typeface="Calibri" pitchFamily="34" charset="0"/>
              </a:rPr>
              <a:t>CICH Profile</a:t>
            </a:r>
          </a:p>
        </p:txBody>
      </p:sp>
      <p:sp>
        <p:nvSpPr>
          <p:cNvPr id="1030" name="TextBox 9"/>
          <p:cNvSpPr txBox="1">
            <a:spLocks noChangeArrowheads="1"/>
          </p:cNvSpPr>
          <p:nvPr/>
        </p:nvSpPr>
        <p:spPr bwMode="auto">
          <a:xfrm>
            <a:off x="539749" y="6237313"/>
            <a:ext cx="59769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bg1"/>
                </a:solidFill>
                <a:latin typeface="Calibri" pitchFamily="34" charset="0"/>
              </a:rPr>
              <a:t>The Health of Canada’s Children and Youth — A CICH Profile</a:t>
            </a:r>
          </a:p>
        </p:txBody>
      </p:sp>
      <p:sp>
        <p:nvSpPr>
          <p:cNvPr id="1031" name="TextBox 11"/>
          <p:cNvSpPr txBox="1">
            <a:spLocks noChangeArrowheads="1"/>
          </p:cNvSpPr>
          <p:nvPr/>
        </p:nvSpPr>
        <p:spPr bwMode="auto">
          <a:xfrm>
            <a:off x="7019925" y="6526237"/>
            <a:ext cx="21240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© </a:t>
            </a:r>
            <a:r>
              <a:rPr lang="en-US" sz="800" dirty="0" smtClean="0">
                <a:solidFill>
                  <a:schemeClr val="bg1"/>
                </a:solidFill>
                <a:latin typeface="Calibri" pitchFamily="34" charset="0"/>
              </a:rPr>
              <a:t>2015 </a:t>
            </a: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Canadian Institute of Child Health</a:t>
            </a:r>
          </a:p>
        </p:txBody>
      </p:sp>
      <p:sp>
        <p:nvSpPr>
          <p:cNvPr id="1032" name="TextBox 12"/>
          <p:cNvSpPr txBox="1">
            <a:spLocks noChangeArrowheads="1"/>
          </p:cNvSpPr>
          <p:nvPr/>
        </p:nvSpPr>
        <p:spPr bwMode="auto">
          <a:xfrm>
            <a:off x="539751" y="6526238"/>
            <a:ext cx="64801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900" dirty="0">
                <a:solidFill>
                  <a:schemeClr val="bg1"/>
                </a:solidFill>
                <a:latin typeface="Calibri" pitchFamily="34" charset="0"/>
              </a:rPr>
              <a:t>This page is only one section of the CICH Profile, for more interesting data on children and youth visit </a:t>
            </a:r>
            <a:r>
              <a:rPr lang="en-US" sz="900" b="1" dirty="0">
                <a:solidFill>
                  <a:schemeClr val="bg1"/>
                </a:solidFill>
                <a:latin typeface="Calibri" pitchFamily="34" charset="0"/>
              </a:rPr>
              <a:t>http://profile.cich.ca/</a:t>
            </a:r>
            <a:endParaRPr lang="en-US" sz="900" b="1" dirty="0">
              <a:latin typeface="Calibri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8" name="TextBox 15"/>
          <p:cNvSpPr txBox="1">
            <a:spLocks noChangeArrowheads="1"/>
          </p:cNvSpPr>
          <p:nvPr userDrawn="1"/>
        </p:nvSpPr>
        <p:spPr bwMode="auto">
          <a:xfrm>
            <a:off x="4499993" y="908721"/>
            <a:ext cx="4362455" cy="276999"/>
          </a:xfrm>
          <a:prstGeom prst="rect">
            <a:avLst/>
          </a:prstGeom>
          <a:solidFill>
            <a:srgbClr val="1E335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</a:rPr>
              <a:t>Section 2: General Health Status of Immigrant Children and Youth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1" y="1341438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 userDrawn="1"/>
        </p:nvSpPr>
        <p:spPr>
          <a:xfrm>
            <a:off x="1223963" y="836712"/>
            <a:ext cx="3132013" cy="52322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 Profile on</a:t>
            </a:r>
            <a:r>
              <a:rPr lang="en-CA" sz="1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Immigrant and Refugee Children and Youth in Canada</a:t>
            </a:r>
            <a:endParaRPr lang="en-US" sz="1400" dirty="0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6292798"/>
            <a:ext cx="288231" cy="3207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8" y="388483"/>
            <a:ext cx="692817" cy="771981"/>
          </a:xfrm>
          <a:prstGeom prst="rect">
            <a:avLst/>
          </a:prstGeom>
        </p:spPr>
      </p:pic>
      <p:pic>
        <p:nvPicPr>
          <p:cNvPr id="14" name="Picture 10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22114"/>
            <a:ext cx="9144000" cy="815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4868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536575" indent="-536575" algn="r" rtl="0" eaLnBrk="0" fontAlgn="base" hangingPunct="0">
        <a:spcBef>
          <a:spcPct val="20000"/>
        </a:spcBef>
        <a:spcAft>
          <a:spcPts val="400"/>
        </a:spcAft>
        <a:defRPr lang="en-US"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3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500" b="1" dirty="0">
                <a:latin typeface="Calibri" pitchFamily="34" charset="0"/>
              </a:rPr>
              <a:t>The Health of Canada’s Children and </a:t>
            </a:r>
            <a:r>
              <a:rPr lang="en-US" sz="2500" b="1" dirty="0" smtClean="0">
                <a:latin typeface="Calibri" pitchFamily="34" charset="0"/>
              </a:rPr>
              <a:t>Youth: A </a:t>
            </a:r>
            <a:r>
              <a:rPr lang="en-US" sz="2500" b="1" dirty="0">
                <a:latin typeface="Calibri" pitchFamily="34" charset="0"/>
              </a:rPr>
              <a:t>CICH Profile</a:t>
            </a:r>
          </a:p>
        </p:txBody>
      </p:sp>
      <p:sp>
        <p:nvSpPr>
          <p:cNvPr id="1030" name="TextBox 9"/>
          <p:cNvSpPr txBox="1">
            <a:spLocks noChangeArrowheads="1"/>
          </p:cNvSpPr>
          <p:nvPr/>
        </p:nvSpPr>
        <p:spPr bwMode="auto">
          <a:xfrm>
            <a:off x="539749" y="6237313"/>
            <a:ext cx="59769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bg1"/>
                </a:solidFill>
                <a:latin typeface="Calibri" pitchFamily="34" charset="0"/>
              </a:rPr>
              <a:t>The Health of Canada’s Children and Youth — A CICH Profile</a:t>
            </a:r>
          </a:p>
        </p:txBody>
      </p:sp>
      <p:sp>
        <p:nvSpPr>
          <p:cNvPr id="1031" name="TextBox 11"/>
          <p:cNvSpPr txBox="1">
            <a:spLocks noChangeArrowheads="1"/>
          </p:cNvSpPr>
          <p:nvPr/>
        </p:nvSpPr>
        <p:spPr bwMode="auto">
          <a:xfrm>
            <a:off x="7019925" y="6526237"/>
            <a:ext cx="21240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© </a:t>
            </a:r>
            <a:r>
              <a:rPr lang="en-US" sz="800" dirty="0" smtClean="0">
                <a:solidFill>
                  <a:schemeClr val="bg1"/>
                </a:solidFill>
                <a:latin typeface="Calibri" pitchFamily="34" charset="0"/>
              </a:rPr>
              <a:t>2015</a:t>
            </a:r>
            <a:r>
              <a:rPr lang="en-US" sz="800" baseline="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800" dirty="0" smtClean="0">
                <a:solidFill>
                  <a:schemeClr val="bg1"/>
                </a:solidFill>
                <a:latin typeface="Calibri" pitchFamily="34" charset="0"/>
              </a:rPr>
              <a:t>Canadian </a:t>
            </a: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Institute of Child Health</a:t>
            </a:r>
          </a:p>
        </p:txBody>
      </p:sp>
      <p:sp>
        <p:nvSpPr>
          <p:cNvPr id="1032" name="TextBox 12"/>
          <p:cNvSpPr txBox="1">
            <a:spLocks noChangeArrowheads="1"/>
          </p:cNvSpPr>
          <p:nvPr/>
        </p:nvSpPr>
        <p:spPr bwMode="auto">
          <a:xfrm>
            <a:off x="539751" y="6526238"/>
            <a:ext cx="64801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900" dirty="0">
                <a:solidFill>
                  <a:schemeClr val="bg1"/>
                </a:solidFill>
                <a:latin typeface="Calibri" pitchFamily="34" charset="0"/>
              </a:rPr>
              <a:t>This page is only one section of the CICH Profile, for more interesting data on children and youth visit </a:t>
            </a:r>
            <a:r>
              <a:rPr lang="en-US" sz="900" b="1" dirty="0">
                <a:solidFill>
                  <a:schemeClr val="bg1"/>
                </a:solidFill>
                <a:latin typeface="Calibri" pitchFamily="34" charset="0"/>
              </a:rPr>
              <a:t>http://profile.cich.ca/</a:t>
            </a:r>
            <a:endParaRPr lang="en-US" sz="900" b="1" dirty="0">
              <a:latin typeface="Calibri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8" name="TextBox 15"/>
          <p:cNvSpPr txBox="1">
            <a:spLocks noChangeArrowheads="1"/>
          </p:cNvSpPr>
          <p:nvPr userDrawn="1"/>
        </p:nvSpPr>
        <p:spPr bwMode="auto">
          <a:xfrm>
            <a:off x="4067945" y="908721"/>
            <a:ext cx="4896545" cy="276999"/>
          </a:xfrm>
          <a:prstGeom prst="rect">
            <a:avLst/>
          </a:prstGeom>
          <a:solidFill>
            <a:srgbClr val="1E335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</a:rPr>
              <a:t>Section 3: Priority Health Conditions among Immigrant Children and Youth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1" y="1341438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 userDrawn="1"/>
        </p:nvSpPr>
        <p:spPr>
          <a:xfrm>
            <a:off x="1223963" y="836712"/>
            <a:ext cx="2843981" cy="52322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 Profile on</a:t>
            </a:r>
            <a:r>
              <a:rPr lang="en-CA" sz="1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Immigrant and Refugee Children and Youth in Canada</a:t>
            </a:r>
            <a:endParaRPr lang="en-US" sz="1400" dirty="0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6292798"/>
            <a:ext cx="288231" cy="3207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8" y="388483"/>
            <a:ext cx="692817" cy="7719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2683"/>
            <a:ext cx="9144000" cy="831273"/>
          </a:xfrm>
          <a:prstGeom prst="rect">
            <a:avLst/>
          </a:prstGeom>
        </p:spPr>
      </p:pic>
      <p:pic>
        <p:nvPicPr>
          <p:cNvPr id="14" name="Picture 10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22114"/>
            <a:ext cx="9144000" cy="815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4868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536575" indent="-536575" algn="r" rtl="0" eaLnBrk="0" fontAlgn="base" hangingPunct="0">
        <a:spcBef>
          <a:spcPct val="20000"/>
        </a:spcBef>
        <a:spcAft>
          <a:spcPts val="400"/>
        </a:spcAft>
        <a:defRPr lang="en-US"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3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500" b="1" dirty="0">
                <a:latin typeface="Calibri" pitchFamily="34" charset="0"/>
              </a:rPr>
              <a:t>The Health of Canada’s Children and </a:t>
            </a:r>
            <a:r>
              <a:rPr lang="en-US" sz="2500" b="1" dirty="0" smtClean="0">
                <a:latin typeface="Calibri" pitchFamily="34" charset="0"/>
              </a:rPr>
              <a:t>Youth: A </a:t>
            </a:r>
            <a:r>
              <a:rPr lang="en-US" sz="2500" b="1" dirty="0">
                <a:latin typeface="Calibri" pitchFamily="34" charset="0"/>
              </a:rPr>
              <a:t>CICH Profile</a:t>
            </a:r>
          </a:p>
        </p:txBody>
      </p:sp>
      <p:sp>
        <p:nvSpPr>
          <p:cNvPr id="1030" name="TextBox 9"/>
          <p:cNvSpPr txBox="1">
            <a:spLocks noChangeArrowheads="1"/>
          </p:cNvSpPr>
          <p:nvPr/>
        </p:nvSpPr>
        <p:spPr bwMode="auto">
          <a:xfrm>
            <a:off x="539749" y="6237313"/>
            <a:ext cx="59769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bg1"/>
                </a:solidFill>
                <a:latin typeface="Calibri" pitchFamily="34" charset="0"/>
              </a:rPr>
              <a:t>The Health of Canada’s Children and Youth — A CICH Profile</a:t>
            </a:r>
          </a:p>
        </p:txBody>
      </p:sp>
      <p:sp>
        <p:nvSpPr>
          <p:cNvPr id="1031" name="TextBox 11"/>
          <p:cNvSpPr txBox="1">
            <a:spLocks noChangeArrowheads="1"/>
          </p:cNvSpPr>
          <p:nvPr/>
        </p:nvSpPr>
        <p:spPr bwMode="auto">
          <a:xfrm>
            <a:off x="7019925" y="6526237"/>
            <a:ext cx="21240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© </a:t>
            </a:r>
            <a:r>
              <a:rPr lang="en-US" sz="800" dirty="0" smtClean="0">
                <a:solidFill>
                  <a:schemeClr val="bg1"/>
                </a:solidFill>
                <a:latin typeface="Calibri" pitchFamily="34" charset="0"/>
              </a:rPr>
              <a:t>2015 </a:t>
            </a: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Canadian Institute of Child Health</a:t>
            </a:r>
          </a:p>
        </p:txBody>
      </p:sp>
      <p:sp>
        <p:nvSpPr>
          <p:cNvPr id="1032" name="TextBox 12"/>
          <p:cNvSpPr txBox="1">
            <a:spLocks noChangeArrowheads="1"/>
          </p:cNvSpPr>
          <p:nvPr/>
        </p:nvSpPr>
        <p:spPr bwMode="auto">
          <a:xfrm>
            <a:off x="539751" y="6526238"/>
            <a:ext cx="64801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900" dirty="0">
                <a:solidFill>
                  <a:schemeClr val="bg1"/>
                </a:solidFill>
                <a:latin typeface="Calibri" pitchFamily="34" charset="0"/>
              </a:rPr>
              <a:t>This page is only one section of the CICH Profile, for more interesting data on children and youth visit </a:t>
            </a:r>
            <a:r>
              <a:rPr lang="en-US" sz="900" b="1" dirty="0">
                <a:solidFill>
                  <a:schemeClr val="bg1"/>
                </a:solidFill>
                <a:latin typeface="Calibri" pitchFamily="34" charset="0"/>
              </a:rPr>
              <a:t>http://profile.cich.ca/</a:t>
            </a:r>
            <a:endParaRPr lang="en-US" sz="900" b="1" dirty="0">
              <a:latin typeface="Calibri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8" name="TextBox 15"/>
          <p:cNvSpPr txBox="1">
            <a:spLocks noChangeArrowheads="1"/>
          </p:cNvSpPr>
          <p:nvPr userDrawn="1"/>
        </p:nvSpPr>
        <p:spPr bwMode="auto">
          <a:xfrm>
            <a:off x="4499993" y="908721"/>
            <a:ext cx="4362455" cy="276999"/>
          </a:xfrm>
          <a:prstGeom prst="rect">
            <a:avLst/>
          </a:prstGeom>
          <a:solidFill>
            <a:srgbClr val="1E335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</a:rPr>
              <a:t>Section 4: Immigrant Children and Youth – Cultural Discordance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1" y="1341438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 userDrawn="1"/>
        </p:nvSpPr>
        <p:spPr>
          <a:xfrm>
            <a:off x="1223963" y="836712"/>
            <a:ext cx="3132013" cy="52322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 Profile on</a:t>
            </a:r>
            <a:r>
              <a:rPr lang="en-CA" sz="1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Immigrant and Refugee Children and Youth in Canada</a:t>
            </a:r>
            <a:endParaRPr lang="en-US" sz="1400" dirty="0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6292798"/>
            <a:ext cx="288231" cy="3207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8" y="388483"/>
            <a:ext cx="692817" cy="771981"/>
          </a:xfrm>
          <a:prstGeom prst="rect">
            <a:avLst/>
          </a:prstGeom>
        </p:spPr>
      </p:pic>
      <p:pic>
        <p:nvPicPr>
          <p:cNvPr id="14" name="Picture 10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22114"/>
            <a:ext cx="9144000" cy="815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4868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536575" indent="-536575" algn="r" rtl="0" eaLnBrk="0" fontAlgn="base" hangingPunct="0">
        <a:spcBef>
          <a:spcPct val="20000"/>
        </a:spcBef>
        <a:spcAft>
          <a:spcPts val="400"/>
        </a:spcAft>
        <a:defRPr lang="en-US"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3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500" b="1" dirty="0">
                <a:latin typeface="Calibri" pitchFamily="34" charset="0"/>
              </a:rPr>
              <a:t>The Health of Canada’s Children and </a:t>
            </a:r>
            <a:r>
              <a:rPr lang="en-US" sz="2500" b="1" dirty="0" smtClean="0">
                <a:latin typeface="Calibri" pitchFamily="34" charset="0"/>
              </a:rPr>
              <a:t>Youth: A </a:t>
            </a:r>
            <a:r>
              <a:rPr lang="en-US" sz="2500" b="1" dirty="0">
                <a:latin typeface="Calibri" pitchFamily="34" charset="0"/>
              </a:rPr>
              <a:t>CICH Profile</a:t>
            </a:r>
          </a:p>
        </p:txBody>
      </p:sp>
      <p:sp>
        <p:nvSpPr>
          <p:cNvPr id="1030" name="TextBox 9"/>
          <p:cNvSpPr txBox="1">
            <a:spLocks noChangeArrowheads="1"/>
          </p:cNvSpPr>
          <p:nvPr/>
        </p:nvSpPr>
        <p:spPr bwMode="auto">
          <a:xfrm>
            <a:off x="539749" y="6237313"/>
            <a:ext cx="59769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bg1"/>
                </a:solidFill>
                <a:latin typeface="Calibri" pitchFamily="34" charset="0"/>
              </a:rPr>
              <a:t>The Health of Canada’s Children and Youth — A CICH Profile</a:t>
            </a:r>
          </a:p>
        </p:txBody>
      </p:sp>
      <p:sp>
        <p:nvSpPr>
          <p:cNvPr id="1031" name="TextBox 11"/>
          <p:cNvSpPr txBox="1">
            <a:spLocks noChangeArrowheads="1"/>
          </p:cNvSpPr>
          <p:nvPr/>
        </p:nvSpPr>
        <p:spPr bwMode="auto">
          <a:xfrm>
            <a:off x="7019925" y="6526237"/>
            <a:ext cx="21240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© </a:t>
            </a:r>
            <a:r>
              <a:rPr lang="en-US" sz="800" dirty="0" smtClean="0">
                <a:solidFill>
                  <a:schemeClr val="bg1"/>
                </a:solidFill>
                <a:latin typeface="Calibri" pitchFamily="34" charset="0"/>
              </a:rPr>
              <a:t>2015 </a:t>
            </a: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Canadian Institute of Child Health</a:t>
            </a:r>
          </a:p>
        </p:txBody>
      </p:sp>
      <p:sp>
        <p:nvSpPr>
          <p:cNvPr id="1032" name="TextBox 12"/>
          <p:cNvSpPr txBox="1">
            <a:spLocks noChangeArrowheads="1"/>
          </p:cNvSpPr>
          <p:nvPr/>
        </p:nvSpPr>
        <p:spPr bwMode="auto">
          <a:xfrm>
            <a:off x="539751" y="6526238"/>
            <a:ext cx="64801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900" dirty="0">
                <a:solidFill>
                  <a:schemeClr val="bg1"/>
                </a:solidFill>
                <a:latin typeface="Calibri" pitchFamily="34" charset="0"/>
              </a:rPr>
              <a:t>This page is only one section of the CICH Profile, for more interesting data on children and youth visit </a:t>
            </a:r>
            <a:r>
              <a:rPr lang="en-US" sz="900" b="1" dirty="0">
                <a:solidFill>
                  <a:schemeClr val="bg1"/>
                </a:solidFill>
                <a:latin typeface="Calibri" pitchFamily="34" charset="0"/>
              </a:rPr>
              <a:t>http://profile.cich.ca/</a:t>
            </a:r>
            <a:endParaRPr lang="en-US" sz="900" b="1" dirty="0">
              <a:latin typeface="Calibri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8" name="TextBox 15"/>
          <p:cNvSpPr txBox="1">
            <a:spLocks noChangeArrowheads="1"/>
          </p:cNvSpPr>
          <p:nvPr userDrawn="1"/>
        </p:nvSpPr>
        <p:spPr bwMode="auto">
          <a:xfrm>
            <a:off x="4499993" y="908721"/>
            <a:ext cx="4362455" cy="276999"/>
          </a:xfrm>
          <a:prstGeom prst="rect">
            <a:avLst/>
          </a:prstGeom>
          <a:solidFill>
            <a:srgbClr val="1E335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</a:rPr>
              <a:t>Section 5: Summary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1" y="1341438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 userDrawn="1"/>
        </p:nvSpPr>
        <p:spPr>
          <a:xfrm>
            <a:off x="1223963" y="836712"/>
            <a:ext cx="3132013" cy="52322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 Profile on</a:t>
            </a:r>
            <a:r>
              <a:rPr lang="en-CA" sz="1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Immigrant and Refugee Children and Youth in Canada</a:t>
            </a:r>
            <a:endParaRPr lang="en-US" sz="1400" dirty="0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6292798"/>
            <a:ext cx="288231" cy="3207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8" y="388483"/>
            <a:ext cx="692817" cy="771981"/>
          </a:xfrm>
          <a:prstGeom prst="rect">
            <a:avLst/>
          </a:prstGeom>
        </p:spPr>
      </p:pic>
      <p:pic>
        <p:nvPicPr>
          <p:cNvPr id="14" name="Picture 10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22114"/>
            <a:ext cx="9144000" cy="815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7781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536575" indent="-536575" algn="r" rtl="0" eaLnBrk="0" fontAlgn="base" hangingPunct="0">
        <a:spcBef>
          <a:spcPct val="20000"/>
        </a:spcBef>
        <a:spcAft>
          <a:spcPts val="400"/>
        </a:spcAft>
        <a:defRPr lang="en-US"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292080" y="1582054"/>
            <a:ext cx="216024" cy="1538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endParaRPr lang="en-CA" sz="100" dirty="0"/>
          </a:p>
        </p:txBody>
      </p:sp>
      <p:sp>
        <p:nvSpPr>
          <p:cNvPr id="2" name="TextBox 1"/>
          <p:cNvSpPr txBox="1"/>
          <p:nvPr/>
        </p:nvSpPr>
        <p:spPr>
          <a:xfrm>
            <a:off x="5148064" y="1916832"/>
            <a:ext cx="576064" cy="769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endParaRPr lang="en-CA" sz="500" dirty="0"/>
          </a:p>
        </p:txBody>
      </p:sp>
      <p:pic>
        <p:nvPicPr>
          <p:cNvPr id="14338" name="Picture 2" descr="C:\Users\Natalie Phillips\Documents\Profile Launch\Immigrant and Refugee Health\Edited Jan 28 2015\Fig_1.4.1_I_&amp;_R_edited_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1412776"/>
            <a:ext cx="629950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033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: A Genetic Prim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1: A Genetic Prim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1: A Genetic Prim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1: A Genetic Prim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1: A Genetic Prim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</TotalTime>
  <Words>38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1: A Genetic Primer</vt:lpstr>
      <vt:lpstr>1_1: A Genetic Primer</vt:lpstr>
      <vt:lpstr>2_1: A Genetic Primer</vt:lpstr>
      <vt:lpstr>3_1: A Genetic Primer</vt:lpstr>
      <vt:lpstr>4_1: A Genetic Primer</vt:lpstr>
      <vt:lpstr>PowerPoint Presentation</vt:lpstr>
    </vt:vector>
  </TitlesOfParts>
  <Company>Blackbird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Schopf</dc:creator>
  <cp:lastModifiedBy>Meghan Marcotte</cp:lastModifiedBy>
  <cp:revision>90</cp:revision>
  <dcterms:created xsi:type="dcterms:W3CDTF">2011-12-04T15:52:41Z</dcterms:created>
  <dcterms:modified xsi:type="dcterms:W3CDTF">2015-03-02T21:23:49Z</dcterms:modified>
</cp:coreProperties>
</file>