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3" r:id="rId2"/>
  </p:sldMasterIdLst>
  <p:notesMasterIdLst>
    <p:notesMasterId r:id="rId4"/>
  </p:notesMasterIdLst>
  <p:sldIdLst>
    <p:sldId id="256"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6190" autoAdjust="0"/>
  </p:normalViewPr>
  <p:slideViewPr>
    <p:cSldViewPr>
      <p:cViewPr varScale="1">
        <p:scale>
          <a:sx n="52" d="100"/>
          <a:sy n="52" d="100"/>
        </p:scale>
        <p:origin x="-1738"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592BC10-8177-439A-A097-6381D713FACD}" type="datetimeFigureOut">
              <a:rPr lang="en-CA" smtClean="0"/>
              <a:t>23/01/2013</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7D1BDC-2E0E-4FE6-9A98-FD1CE121DD1C}" type="slidenum">
              <a:rPr lang="en-CA" smtClean="0"/>
              <a:t>‹#›</a:t>
            </a:fld>
            <a:endParaRPr lang="en-CA"/>
          </a:p>
        </p:txBody>
      </p:sp>
    </p:spTree>
    <p:extLst>
      <p:ext uri="{BB962C8B-B14F-4D97-AF65-F5344CB8AC3E}">
        <p14:creationId xmlns:p14="http://schemas.microsoft.com/office/powerpoint/2010/main" val="23857179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campaign2000.ca/reportCards/national/2011EnglishRreportCard.pdf" TargetMode="External"/><Relationship Id="rId2" Type="http://schemas.openxmlformats.org/officeDocument/2006/relationships/slide" Target="../slides/slide1.xml"/><Relationship Id="rId1" Type="http://schemas.openxmlformats.org/officeDocument/2006/relationships/notesMaster" Target="../notesMasters/notesMaster1.xml"/><Relationship Id="rId5" Type="http://schemas.openxmlformats.org/officeDocument/2006/relationships/hyperlink" Target="http://www.ccsd.ca/pubs/2001/pcc2001/housing.htm" TargetMode="External"/><Relationship Id="rId4" Type="http://schemas.openxmlformats.org/officeDocument/2006/relationships/hyperlink" Target="http://www.statcan.gc.ca/daily-quotidien/120425/t120425a001-eng.htm"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CA" smtClean="0"/>
              <a:t>In 2010, housing was the biggest expenditure in Canadian’s budgets, at 21.3%. Lone-parent families spend proportionately more on shelter than do couple families with children. They also spend proportionately more on food, education, and health care.</a:t>
            </a:r>
          </a:p>
          <a:p>
            <a:endParaRPr lang="en-CA" b="1" smtClean="0"/>
          </a:p>
          <a:p>
            <a:r>
              <a:rPr lang="en-CA" b="1" smtClean="0"/>
              <a:t>Implications</a:t>
            </a:r>
            <a:endParaRPr lang="en-CA" smtClean="0"/>
          </a:p>
          <a:p>
            <a:r>
              <a:rPr lang="en-CA" smtClean="0"/>
              <a:t>For low and modest income families, housing is an even larger expense proportionately. In Canada, 1 in 4 households pay more than 30% of their income on housing.</a:t>
            </a:r>
            <a:r>
              <a:rPr lang="en-US" smtClean="0">
                <a:cs typeface="Times New Roman" pitchFamily="18" charset="0"/>
              </a:rPr>
              <a:t>¹</a:t>
            </a:r>
            <a:r>
              <a:rPr lang="en-CA" smtClean="0"/>
              <a:t> In 2010, families in the lowest quintile spent 32.3% of their total income on housing, where families in the highest income quintile only spent 16.7% of their total income on housing.</a:t>
            </a:r>
            <a:r>
              <a:rPr lang="en-US" smtClean="0"/>
              <a:t>²</a:t>
            </a:r>
            <a:r>
              <a:rPr lang="en-CA" smtClean="0"/>
              <a:t> </a:t>
            </a:r>
          </a:p>
          <a:p>
            <a:endParaRPr lang="en-CA" smtClean="0"/>
          </a:p>
          <a:p>
            <a:r>
              <a:rPr lang="en-CA" smtClean="0"/>
              <a:t>Families sometimes face affordability problems and may be forced to choose between appropriate housing and other necessities. Roughly 750,000 children under 15 live in housing that is unaffordable, substandard, or overcrowded—or all three.1 Living in inadequate housing can have negative effects on children’s health, behaviour, and development.</a:t>
            </a:r>
            <a:r>
              <a:rPr lang="en-CA" baseline="30000" smtClean="0"/>
              <a:t>3</a:t>
            </a:r>
            <a:r>
              <a:rPr lang="en-CA" smtClean="0"/>
              <a:t> </a:t>
            </a:r>
          </a:p>
          <a:p>
            <a:endParaRPr lang="en-CA" smtClean="0"/>
          </a:p>
          <a:p>
            <a:r>
              <a:rPr lang="en-CA" baseline="30000" smtClean="0"/>
              <a:t>1</a:t>
            </a:r>
            <a:r>
              <a:rPr lang="en-CA" smtClean="0"/>
              <a:t>“Campaign 2000, 2011 Report Card on Child and Family Poverty in Canada.” </a:t>
            </a:r>
            <a:r>
              <a:rPr lang="en-CA" smtClean="0">
                <a:hlinkClick r:id="rId3"/>
              </a:rPr>
              <a:t>http://www.campaign2000.ca/reportCards/national/2011EnglishRreportCard.pdf</a:t>
            </a:r>
            <a:r>
              <a:rPr lang="en-CA" smtClean="0"/>
              <a:t>, accessed on June 29, 2012.</a:t>
            </a:r>
          </a:p>
          <a:p>
            <a:endParaRPr lang="en-CA" smtClean="0"/>
          </a:p>
          <a:p>
            <a:r>
              <a:rPr lang="en-CA" baseline="30000" smtClean="0"/>
              <a:t>2</a:t>
            </a:r>
            <a:r>
              <a:rPr lang="en-CA" smtClean="0"/>
              <a:t>Statistics Canada. “Survey of Household Spending, 2010.” </a:t>
            </a:r>
            <a:r>
              <a:rPr lang="en-CA" smtClean="0">
                <a:hlinkClick r:id="rId4"/>
              </a:rPr>
              <a:t>http://www.statcan.gc.ca/daily-quotidien/120425/t120425a001-eng.htm</a:t>
            </a:r>
            <a:r>
              <a:rPr lang="en-CA" smtClean="0"/>
              <a:t>, accessed on June 29, 2012.</a:t>
            </a:r>
          </a:p>
          <a:p>
            <a:endParaRPr lang="en-CA" smtClean="0"/>
          </a:p>
          <a:p>
            <a:r>
              <a:rPr lang="en-CA" baseline="30000" smtClean="0"/>
              <a:t>3</a:t>
            </a:r>
            <a:r>
              <a:rPr lang="en-CA" smtClean="0"/>
              <a:t>Jackson A, Roberts P. (2001). “Physical Housing Conditions and the Well-Being of Children.” Background paper on housing for </a:t>
            </a:r>
            <a:r>
              <a:rPr lang="en-CA" i="1" smtClean="0"/>
              <a:t>The Progress of Canada's Children 2001</a:t>
            </a:r>
            <a:r>
              <a:rPr lang="en-CA" smtClean="0"/>
              <a:t>. Ottawa, ON: Canadian Council on Social Development. </a:t>
            </a:r>
            <a:r>
              <a:rPr lang="en-CA" smtClean="0">
                <a:hlinkClick r:id="rId5"/>
              </a:rPr>
              <a:t>http://www.ccsd.ca/pubs/2001/pcc2001/housing.htm</a:t>
            </a:r>
            <a:r>
              <a:rPr lang="en-CA" smtClean="0"/>
              <a:t>, accessed on June 29, 2012.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3022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03452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428177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08311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wmf"/><Relationship Id="rId4" Type="http://schemas.openxmlformats.org/officeDocument/2006/relationships/image" Target="../media/image1.wmf"/></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image" Target="../media/image3.jpeg"/><Relationship Id="rId5" Type="http://schemas.openxmlformats.org/officeDocument/2006/relationships/image" Target="../media/image2.wmf"/><Relationship Id="rId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5F5F5"/>
        </a:solidFill>
        <a:effectLst/>
      </p:bgPr>
    </p:bg>
    <p:spTree>
      <p:nvGrpSpPr>
        <p:cNvPr id="1" name=""/>
        <p:cNvGrpSpPr/>
        <p:nvPr/>
      </p:nvGrpSpPr>
      <p:grpSpPr>
        <a:xfrm>
          <a:off x="0" y="0"/>
          <a:ext cx="0" cy="0"/>
          <a:chOff x="0" y="0"/>
          <a:chExt cx="0" cy="0"/>
        </a:xfrm>
      </p:grpSpPr>
      <p:sp>
        <p:nvSpPr>
          <p:cNvPr id="11" name="Rectangle 10"/>
          <p:cNvSpPr/>
          <p:nvPr/>
        </p:nvSpPr>
        <p:spPr>
          <a:xfrm>
            <a:off x="0" y="6237288"/>
            <a:ext cx="9144000" cy="620712"/>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027" name="Picture 6" descr="CICH_circleonly.eps"/>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3850" y="331788"/>
            <a:ext cx="6477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1116013" y="404813"/>
            <a:ext cx="7777162" cy="692150"/>
          </a:xfrm>
          <a:prstGeom prst="rect">
            <a:avLst/>
          </a:prstGeom>
          <a:noFill/>
        </p:spPr>
        <p:txBody>
          <a:bodyPr>
            <a:spAutoFit/>
          </a:bodyPr>
          <a:lstStyle/>
          <a:p>
            <a:pPr>
              <a:defRPr/>
            </a:pPr>
            <a:r>
              <a:rPr lang="en-US" sz="2000" b="1">
                <a:solidFill>
                  <a:prstClr val="black"/>
                </a:solidFill>
              </a:rPr>
              <a:t>The Health of Canada’s Children and Youth: A CICH Profile</a:t>
            </a:r>
          </a:p>
          <a:p>
            <a:pPr>
              <a:spcBef>
                <a:spcPts val="400"/>
              </a:spcBef>
              <a:defRPr/>
            </a:pPr>
            <a:r>
              <a:rPr lang="en-US" sz="1400">
                <a:solidFill>
                  <a:prstClr val="black"/>
                </a:solidFill>
              </a:rPr>
              <a:t>Contextual Module</a:t>
            </a:r>
          </a:p>
        </p:txBody>
      </p:sp>
      <p:sp>
        <p:nvSpPr>
          <p:cNvPr id="10" name="TextBox 9"/>
          <p:cNvSpPr txBox="1"/>
          <p:nvPr/>
        </p:nvSpPr>
        <p:spPr>
          <a:xfrm>
            <a:off x="539750" y="6308725"/>
            <a:ext cx="5976938" cy="338138"/>
          </a:xfrm>
          <a:prstGeom prst="rect">
            <a:avLst/>
          </a:prstGeom>
          <a:noFill/>
        </p:spPr>
        <p:txBody>
          <a:bodyPr>
            <a:spAutoFit/>
          </a:bodyPr>
          <a:lstStyle/>
          <a:p>
            <a:pPr>
              <a:defRPr/>
            </a:pPr>
            <a:r>
              <a:rPr lang="en-US" sz="1600" b="1">
                <a:solidFill>
                  <a:prstClr val="white"/>
                </a:solidFill>
              </a:rPr>
              <a:t>The Health of Canada’s Children and Youth: A CICH Profile</a:t>
            </a:r>
            <a:endParaRPr lang="en-US" sz="1600">
              <a:solidFill>
                <a:prstClr val="white"/>
              </a:solidFill>
            </a:endParaRPr>
          </a:p>
        </p:txBody>
      </p:sp>
      <p:sp>
        <p:nvSpPr>
          <p:cNvPr id="12" name="TextBox 11"/>
          <p:cNvSpPr txBox="1"/>
          <p:nvPr/>
        </p:nvSpPr>
        <p:spPr>
          <a:xfrm>
            <a:off x="7019925" y="6597650"/>
            <a:ext cx="2124075" cy="215900"/>
          </a:xfrm>
          <a:prstGeom prst="rect">
            <a:avLst/>
          </a:prstGeom>
          <a:noFill/>
        </p:spPr>
        <p:txBody>
          <a:bodyPr>
            <a:spAutoFit/>
          </a:bodyPr>
          <a:lstStyle/>
          <a:p>
            <a:pPr>
              <a:defRPr/>
            </a:pPr>
            <a:r>
              <a:rPr lang="en-US" sz="800">
                <a:solidFill>
                  <a:prstClr val="white"/>
                </a:solidFill>
              </a:rPr>
              <a:t>© 2013 Canadian Institute of Child Health</a:t>
            </a:r>
          </a:p>
        </p:txBody>
      </p:sp>
      <p:sp>
        <p:nvSpPr>
          <p:cNvPr id="13" name="TextBox 12"/>
          <p:cNvSpPr txBox="1"/>
          <p:nvPr/>
        </p:nvSpPr>
        <p:spPr>
          <a:xfrm>
            <a:off x="539750" y="6597650"/>
            <a:ext cx="6480175" cy="230188"/>
          </a:xfrm>
          <a:prstGeom prst="rect">
            <a:avLst/>
          </a:prstGeom>
          <a:noFill/>
        </p:spPr>
        <p:txBody>
          <a:bodyPr>
            <a:spAutoFit/>
          </a:bodyPr>
          <a:lstStyle/>
          <a:p>
            <a:pPr>
              <a:defRPr/>
            </a:pPr>
            <a:r>
              <a:rPr lang="en-US" sz="900">
                <a:solidFill>
                  <a:prstClr val="white"/>
                </a:solidFill>
              </a:rPr>
              <a:t>This page is only one section of the CICH Profile, for more interesting data on children and youth visit </a:t>
            </a:r>
            <a:r>
              <a:rPr lang="en-US" sz="900" b="1">
                <a:solidFill>
                  <a:prstClr val="white"/>
                </a:solidFill>
              </a:rPr>
              <a:t>http://profile.cich.ca/</a:t>
            </a:r>
            <a:endParaRPr lang="en-US" sz="900" b="1">
              <a:solidFill>
                <a:prstClr val="black"/>
              </a:solidFill>
            </a:endParaRPr>
          </a:p>
        </p:txBody>
      </p:sp>
      <p:pic>
        <p:nvPicPr>
          <p:cNvPr id="1032" name="Picture 13" descr="CICH_WTcircleonly.eps"/>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79388" y="6308725"/>
            <a:ext cx="273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4"/>
          <p:cNvSpPr/>
          <p:nvPr userDrawn="1"/>
        </p:nvSpPr>
        <p:spPr>
          <a:xfrm>
            <a:off x="0" y="0"/>
            <a:ext cx="9144000" cy="215900"/>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034" name="Picture 13" descr="Profile filmstrip.jpg"/>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0" y="5405438"/>
            <a:ext cx="91440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Box 15"/>
          <p:cNvSpPr txBox="1"/>
          <p:nvPr userDrawn="1"/>
        </p:nvSpPr>
        <p:spPr>
          <a:xfrm>
            <a:off x="2916238" y="765175"/>
            <a:ext cx="5976937" cy="277813"/>
          </a:xfrm>
          <a:prstGeom prst="rect">
            <a:avLst/>
          </a:prstGeom>
          <a:solidFill>
            <a:srgbClr val="1E335E"/>
          </a:solidFill>
        </p:spPr>
        <p:txBody>
          <a:bodyPr>
            <a:spAutoFit/>
          </a:bodyPr>
          <a:lstStyle/>
          <a:p>
            <a:pPr fontAlgn="base">
              <a:spcBef>
                <a:spcPct val="0"/>
              </a:spcBef>
              <a:spcAft>
                <a:spcPct val="0"/>
              </a:spcAft>
              <a:defRPr/>
            </a:pPr>
            <a:r>
              <a:rPr lang="en-US" sz="1200" b="1">
                <a:solidFill>
                  <a:prstClr val="white"/>
                </a:solidFill>
                <a:latin typeface="Arial" pitchFamily="34" charset="0"/>
              </a:rPr>
              <a:t>Section 4 – Economic Security</a:t>
            </a:r>
            <a:endParaRPr lang="en-US" sz="1200">
              <a:solidFill>
                <a:prstClr val="white"/>
              </a:solidFill>
              <a:latin typeface="Arial" pitchFamily="34" charset="0"/>
            </a:endParaRPr>
          </a:p>
        </p:txBody>
      </p:sp>
      <p:cxnSp>
        <p:nvCxnSpPr>
          <p:cNvPr id="17" name="Straight Connector 16"/>
          <p:cNvCxnSpPr/>
          <p:nvPr userDrawn="1"/>
        </p:nvCxnSpPr>
        <p:spPr>
          <a:xfrm flipH="1">
            <a:off x="323850" y="1268413"/>
            <a:ext cx="8569325"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5402502"/>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a:defRPr>
      </a:lvl2pPr>
      <a:lvl3pPr algn="ctr" rtl="0" eaLnBrk="0" fontAlgn="base" hangingPunct="0">
        <a:spcBef>
          <a:spcPct val="0"/>
        </a:spcBef>
        <a:spcAft>
          <a:spcPct val="0"/>
        </a:spcAft>
        <a:defRPr sz="4400">
          <a:solidFill>
            <a:schemeClr val="tx1"/>
          </a:solidFill>
          <a:latin typeface="Calibri"/>
        </a:defRPr>
      </a:lvl3pPr>
      <a:lvl4pPr algn="ctr" rtl="0" eaLnBrk="0" fontAlgn="base" hangingPunct="0">
        <a:spcBef>
          <a:spcPct val="0"/>
        </a:spcBef>
        <a:spcAft>
          <a:spcPct val="0"/>
        </a:spcAft>
        <a:defRPr sz="4400">
          <a:solidFill>
            <a:schemeClr val="tx1"/>
          </a:solidFill>
          <a:latin typeface="Calibri"/>
        </a:defRPr>
      </a:lvl4pPr>
      <a:lvl5pPr algn="ctr" rtl="0" eaLnBrk="0" fontAlgn="base" hangingPunct="0">
        <a:spcBef>
          <a:spcPct val="0"/>
        </a:spcBef>
        <a:spcAft>
          <a:spcPct val="0"/>
        </a:spcAft>
        <a:defRPr sz="4400">
          <a:solidFill>
            <a:schemeClr val="tx1"/>
          </a:solidFill>
          <a:latin typeface="Calibri"/>
        </a:defRPr>
      </a:lvl5pPr>
      <a:lvl6pPr marL="457200" algn="ctr" rtl="0" fontAlgn="base">
        <a:spcBef>
          <a:spcPct val="0"/>
        </a:spcBef>
        <a:spcAft>
          <a:spcPct val="0"/>
        </a:spcAft>
        <a:defRPr sz="4400">
          <a:solidFill>
            <a:schemeClr val="tx1"/>
          </a:solidFill>
          <a:latin typeface="Calibri"/>
        </a:defRPr>
      </a:lvl6pPr>
      <a:lvl7pPr marL="914400" algn="ctr" rtl="0" fontAlgn="base">
        <a:spcBef>
          <a:spcPct val="0"/>
        </a:spcBef>
        <a:spcAft>
          <a:spcPct val="0"/>
        </a:spcAft>
        <a:defRPr sz="4400">
          <a:solidFill>
            <a:schemeClr val="tx1"/>
          </a:solidFill>
          <a:latin typeface="Calibri"/>
        </a:defRPr>
      </a:lvl7pPr>
      <a:lvl8pPr marL="1371600" algn="ctr" rtl="0" fontAlgn="base">
        <a:spcBef>
          <a:spcPct val="0"/>
        </a:spcBef>
        <a:spcAft>
          <a:spcPct val="0"/>
        </a:spcAft>
        <a:defRPr sz="4400">
          <a:solidFill>
            <a:schemeClr val="tx1"/>
          </a:solidFill>
          <a:latin typeface="Calibri"/>
        </a:defRPr>
      </a:lvl8pPr>
      <a:lvl9pPr marL="1828800" algn="ctr" rtl="0" fontAlgn="base">
        <a:spcBef>
          <a:spcPct val="0"/>
        </a:spcBef>
        <a:spcAft>
          <a:spcPct val="0"/>
        </a:spcAft>
        <a:defRPr sz="4400">
          <a:solidFill>
            <a:schemeClr val="tx1"/>
          </a:solidFill>
          <a:latin typeface="Calibri"/>
        </a:defRPr>
      </a:lvl9pPr>
    </p:titleStyle>
    <p:bodyStyle>
      <a:lvl1pPr marL="342900" indent="-342900" algn="l" rtl="0" eaLnBrk="0" fontAlgn="base" hangingPunct="0">
        <a:spcBef>
          <a:spcPct val="20000"/>
        </a:spcBef>
        <a:spcAft>
          <a:spcPct val="0"/>
        </a:spcAft>
        <a:buFont typeface="Arial" charset="0"/>
        <a:buChar char="•"/>
        <a:defRPr sz="1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5F5F5"/>
        </a:solidFill>
        <a:effectLst/>
      </p:bgPr>
    </p:bg>
    <p:spTree>
      <p:nvGrpSpPr>
        <p:cNvPr id="1" name=""/>
        <p:cNvGrpSpPr/>
        <p:nvPr/>
      </p:nvGrpSpPr>
      <p:grpSpPr>
        <a:xfrm>
          <a:off x="0" y="0"/>
          <a:ext cx="0" cy="0"/>
          <a:chOff x="0" y="0"/>
          <a:chExt cx="0" cy="0"/>
        </a:xfrm>
      </p:grpSpPr>
      <p:sp>
        <p:nvSpPr>
          <p:cNvPr id="11" name="Rectangle 10"/>
          <p:cNvSpPr/>
          <p:nvPr/>
        </p:nvSpPr>
        <p:spPr>
          <a:xfrm>
            <a:off x="0" y="6237288"/>
            <a:ext cx="9144000" cy="620712"/>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027" name="Picture 6" descr="CICH_circleonly.eps"/>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3850" y="331788"/>
            <a:ext cx="6477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1116013" y="404813"/>
            <a:ext cx="7777162" cy="692150"/>
          </a:xfrm>
          <a:prstGeom prst="rect">
            <a:avLst/>
          </a:prstGeom>
          <a:noFill/>
        </p:spPr>
        <p:txBody>
          <a:bodyPr>
            <a:spAutoFit/>
          </a:bodyPr>
          <a:lstStyle/>
          <a:p>
            <a:pPr>
              <a:defRPr/>
            </a:pPr>
            <a:r>
              <a:rPr lang="en-US" sz="2000" b="1">
                <a:solidFill>
                  <a:prstClr val="black"/>
                </a:solidFill>
              </a:rPr>
              <a:t>The Health of Canada’s Children and Youth: A CICH Profile</a:t>
            </a:r>
          </a:p>
          <a:p>
            <a:pPr>
              <a:spcBef>
                <a:spcPts val="400"/>
              </a:spcBef>
              <a:defRPr/>
            </a:pPr>
            <a:r>
              <a:rPr lang="en-US" sz="1400">
                <a:solidFill>
                  <a:prstClr val="black"/>
                </a:solidFill>
              </a:rPr>
              <a:t>Contextual Module</a:t>
            </a:r>
          </a:p>
        </p:txBody>
      </p:sp>
      <p:sp>
        <p:nvSpPr>
          <p:cNvPr id="10" name="TextBox 9"/>
          <p:cNvSpPr txBox="1"/>
          <p:nvPr/>
        </p:nvSpPr>
        <p:spPr>
          <a:xfrm>
            <a:off x="539750" y="6308725"/>
            <a:ext cx="5976938" cy="338138"/>
          </a:xfrm>
          <a:prstGeom prst="rect">
            <a:avLst/>
          </a:prstGeom>
          <a:noFill/>
        </p:spPr>
        <p:txBody>
          <a:bodyPr>
            <a:spAutoFit/>
          </a:bodyPr>
          <a:lstStyle/>
          <a:p>
            <a:pPr>
              <a:defRPr/>
            </a:pPr>
            <a:r>
              <a:rPr lang="en-US" sz="1600" b="1">
                <a:solidFill>
                  <a:prstClr val="white"/>
                </a:solidFill>
              </a:rPr>
              <a:t>The Health of Canada’s Children and Youth: A CICH Profile</a:t>
            </a:r>
            <a:endParaRPr lang="en-US" sz="1600">
              <a:solidFill>
                <a:prstClr val="white"/>
              </a:solidFill>
            </a:endParaRPr>
          </a:p>
        </p:txBody>
      </p:sp>
      <p:sp>
        <p:nvSpPr>
          <p:cNvPr id="12" name="TextBox 11"/>
          <p:cNvSpPr txBox="1"/>
          <p:nvPr/>
        </p:nvSpPr>
        <p:spPr>
          <a:xfrm>
            <a:off x="7019925" y="6597650"/>
            <a:ext cx="2124075" cy="215900"/>
          </a:xfrm>
          <a:prstGeom prst="rect">
            <a:avLst/>
          </a:prstGeom>
          <a:noFill/>
        </p:spPr>
        <p:txBody>
          <a:bodyPr>
            <a:spAutoFit/>
          </a:bodyPr>
          <a:lstStyle/>
          <a:p>
            <a:pPr>
              <a:defRPr/>
            </a:pPr>
            <a:r>
              <a:rPr lang="en-US" sz="800">
                <a:solidFill>
                  <a:prstClr val="white"/>
                </a:solidFill>
              </a:rPr>
              <a:t>© 2013 Canadian Institute of Child Health</a:t>
            </a:r>
          </a:p>
        </p:txBody>
      </p:sp>
      <p:sp>
        <p:nvSpPr>
          <p:cNvPr id="13" name="TextBox 12"/>
          <p:cNvSpPr txBox="1"/>
          <p:nvPr/>
        </p:nvSpPr>
        <p:spPr>
          <a:xfrm>
            <a:off x="539750" y="6597650"/>
            <a:ext cx="6480175" cy="230188"/>
          </a:xfrm>
          <a:prstGeom prst="rect">
            <a:avLst/>
          </a:prstGeom>
          <a:noFill/>
        </p:spPr>
        <p:txBody>
          <a:bodyPr>
            <a:spAutoFit/>
          </a:bodyPr>
          <a:lstStyle/>
          <a:p>
            <a:pPr>
              <a:defRPr/>
            </a:pPr>
            <a:r>
              <a:rPr lang="en-US" sz="900">
                <a:solidFill>
                  <a:prstClr val="white"/>
                </a:solidFill>
              </a:rPr>
              <a:t>This page is only one section of the CICH Profile, for more interesting data on children and youth visit </a:t>
            </a:r>
            <a:r>
              <a:rPr lang="en-US" sz="900" b="1">
                <a:solidFill>
                  <a:prstClr val="white"/>
                </a:solidFill>
              </a:rPr>
              <a:t>http://profile.cich.ca/</a:t>
            </a:r>
            <a:endParaRPr lang="en-US" sz="900" b="1">
              <a:solidFill>
                <a:prstClr val="black"/>
              </a:solidFill>
            </a:endParaRPr>
          </a:p>
        </p:txBody>
      </p:sp>
      <p:pic>
        <p:nvPicPr>
          <p:cNvPr id="1032" name="Picture 13" descr="CICH_WTcircleonly.eps"/>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79388" y="6308725"/>
            <a:ext cx="273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4"/>
          <p:cNvSpPr/>
          <p:nvPr userDrawn="1"/>
        </p:nvSpPr>
        <p:spPr>
          <a:xfrm>
            <a:off x="0" y="0"/>
            <a:ext cx="9144000" cy="215900"/>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034" name="Picture 13" descr="Profile filmstrip.jpg"/>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0" y="5405438"/>
            <a:ext cx="91440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Box 15"/>
          <p:cNvSpPr txBox="1"/>
          <p:nvPr userDrawn="1"/>
        </p:nvSpPr>
        <p:spPr>
          <a:xfrm>
            <a:off x="2916238" y="765175"/>
            <a:ext cx="5976937" cy="277813"/>
          </a:xfrm>
          <a:prstGeom prst="rect">
            <a:avLst/>
          </a:prstGeom>
          <a:solidFill>
            <a:srgbClr val="1E335E"/>
          </a:solidFill>
        </p:spPr>
        <p:txBody>
          <a:bodyPr>
            <a:spAutoFit/>
          </a:bodyPr>
          <a:lstStyle/>
          <a:p>
            <a:pPr fontAlgn="base">
              <a:spcBef>
                <a:spcPct val="0"/>
              </a:spcBef>
              <a:spcAft>
                <a:spcPct val="0"/>
              </a:spcAft>
              <a:defRPr/>
            </a:pPr>
            <a:r>
              <a:rPr lang="en-US" sz="1200" b="1">
                <a:solidFill>
                  <a:prstClr val="white"/>
                </a:solidFill>
                <a:latin typeface="Arial" pitchFamily="34" charset="0"/>
              </a:rPr>
              <a:t>Section 4 – Economic Security</a:t>
            </a:r>
            <a:endParaRPr lang="en-US" sz="1200">
              <a:solidFill>
                <a:prstClr val="white"/>
              </a:solidFill>
              <a:latin typeface="Arial" pitchFamily="34" charset="0"/>
            </a:endParaRPr>
          </a:p>
        </p:txBody>
      </p:sp>
      <p:cxnSp>
        <p:nvCxnSpPr>
          <p:cNvPr id="17" name="Straight Connector 16"/>
          <p:cNvCxnSpPr/>
          <p:nvPr userDrawn="1"/>
        </p:nvCxnSpPr>
        <p:spPr>
          <a:xfrm flipH="1">
            <a:off x="323850" y="1268413"/>
            <a:ext cx="8569325"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9074802"/>
      </p:ext>
    </p:extLst>
  </p:cSld>
  <p:clrMap bg1="lt1" tx1="dk1" bg2="lt2" tx2="dk2" accent1="accent1" accent2="accent2" accent3="accent3" accent4="accent4" accent5="accent5" accent6="accent6" hlink="hlink" folHlink="folHlink"/>
  <p:sldLayoutIdLst>
    <p:sldLayoutId id="2147483664" r:id="rId1"/>
    <p:sldLayoutId id="2147483665" r:id="rId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a:defRPr>
      </a:lvl2pPr>
      <a:lvl3pPr algn="ctr" rtl="0" eaLnBrk="0" fontAlgn="base" hangingPunct="0">
        <a:spcBef>
          <a:spcPct val="0"/>
        </a:spcBef>
        <a:spcAft>
          <a:spcPct val="0"/>
        </a:spcAft>
        <a:defRPr sz="4400">
          <a:solidFill>
            <a:schemeClr val="tx1"/>
          </a:solidFill>
          <a:latin typeface="Calibri"/>
        </a:defRPr>
      </a:lvl3pPr>
      <a:lvl4pPr algn="ctr" rtl="0" eaLnBrk="0" fontAlgn="base" hangingPunct="0">
        <a:spcBef>
          <a:spcPct val="0"/>
        </a:spcBef>
        <a:spcAft>
          <a:spcPct val="0"/>
        </a:spcAft>
        <a:defRPr sz="4400">
          <a:solidFill>
            <a:schemeClr val="tx1"/>
          </a:solidFill>
          <a:latin typeface="Calibri"/>
        </a:defRPr>
      </a:lvl4pPr>
      <a:lvl5pPr algn="ctr" rtl="0" eaLnBrk="0" fontAlgn="base" hangingPunct="0">
        <a:spcBef>
          <a:spcPct val="0"/>
        </a:spcBef>
        <a:spcAft>
          <a:spcPct val="0"/>
        </a:spcAft>
        <a:defRPr sz="4400">
          <a:solidFill>
            <a:schemeClr val="tx1"/>
          </a:solidFill>
          <a:latin typeface="Calibri"/>
        </a:defRPr>
      </a:lvl5pPr>
      <a:lvl6pPr marL="457200" algn="ctr" rtl="0" fontAlgn="base">
        <a:spcBef>
          <a:spcPct val="0"/>
        </a:spcBef>
        <a:spcAft>
          <a:spcPct val="0"/>
        </a:spcAft>
        <a:defRPr sz="4400">
          <a:solidFill>
            <a:schemeClr val="tx1"/>
          </a:solidFill>
          <a:latin typeface="Calibri"/>
        </a:defRPr>
      </a:lvl6pPr>
      <a:lvl7pPr marL="914400" algn="ctr" rtl="0" fontAlgn="base">
        <a:spcBef>
          <a:spcPct val="0"/>
        </a:spcBef>
        <a:spcAft>
          <a:spcPct val="0"/>
        </a:spcAft>
        <a:defRPr sz="4400">
          <a:solidFill>
            <a:schemeClr val="tx1"/>
          </a:solidFill>
          <a:latin typeface="Calibri"/>
        </a:defRPr>
      </a:lvl7pPr>
      <a:lvl8pPr marL="1371600" algn="ctr" rtl="0" fontAlgn="base">
        <a:spcBef>
          <a:spcPct val="0"/>
        </a:spcBef>
        <a:spcAft>
          <a:spcPct val="0"/>
        </a:spcAft>
        <a:defRPr sz="4400">
          <a:solidFill>
            <a:schemeClr val="tx1"/>
          </a:solidFill>
          <a:latin typeface="Calibri"/>
        </a:defRPr>
      </a:lvl8pPr>
      <a:lvl9pPr marL="1828800" algn="ctr" rtl="0" fontAlgn="base">
        <a:spcBef>
          <a:spcPct val="0"/>
        </a:spcBef>
        <a:spcAft>
          <a:spcPct val="0"/>
        </a:spcAft>
        <a:defRPr sz="4400">
          <a:solidFill>
            <a:schemeClr val="tx1"/>
          </a:solidFill>
          <a:latin typeface="Calibri"/>
        </a:defRPr>
      </a:lvl9pPr>
    </p:titleStyle>
    <p:bodyStyle>
      <a:lvl1pPr marL="342900" indent="-342900" algn="l" rtl="0" eaLnBrk="0" fontAlgn="base" hangingPunct="0">
        <a:spcBef>
          <a:spcPct val="20000"/>
        </a:spcBef>
        <a:spcAft>
          <a:spcPct val="0"/>
        </a:spcAft>
        <a:buFont typeface="Arial" charset="0"/>
        <a:buChar char="•"/>
        <a:defRPr sz="1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Economic_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913" y="1344613"/>
            <a:ext cx="6624637" cy="40782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0610206"/>
      </p:ext>
    </p:extLst>
  </p:cSld>
  <p:clrMapOvr>
    <a:masterClrMapping/>
  </p:clrMapOvr>
  <p:timing>
    <p:tnLst>
      <p:par>
        <p:cTn id="1" dur="indefinite" restart="never" nodeType="tmRoot"/>
      </p:par>
    </p:tnLst>
  </p:timing>
</p:sld>
</file>

<file path=ppt/theme/theme1.xml><?xml version="1.0" encoding="utf-8"?>
<a:theme xmlns:a="http://schemas.openxmlformats.org/drawingml/2006/main" name="CICH Profile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ICH Profile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TotalTime>
  <Words>213</Words>
  <Application>Microsoft Office PowerPoint</Application>
  <PresentationFormat>On-screen Show (4:3)</PresentationFormat>
  <Paragraphs>12</Paragraphs>
  <Slides>1</Slides>
  <Notes>1</Notes>
  <HiddenSlides>0</HiddenSlides>
  <MMClips>0</MMClips>
  <ScaleCrop>false</ScaleCrop>
  <HeadingPairs>
    <vt:vector size="4" baseType="variant">
      <vt:variant>
        <vt:lpstr>Theme</vt:lpstr>
      </vt:variant>
      <vt:variant>
        <vt:i4>2</vt:i4>
      </vt:variant>
      <vt:variant>
        <vt:lpstr>Slide Titles</vt:lpstr>
      </vt:variant>
      <vt:variant>
        <vt:i4>1</vt:i4>
      </vt:variant>
    </vt:vector>
  </HeadingPairs>
  <TitlesOfParts>
    <vt:vector size="3" baseType="lpstr">
      <vt:lpstr>CICH Profile Template</vt:lpstr>
      <vt:lpstr>1_CICH Profile Template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Natalie Phillips</dc:creator>
  <cp:lastModifiedBy>Natalie Phillips</cp:lastModifiedBy>
  <cp:revision>9</cp:revision>
  <dcterms:created xsi:type="dcterms:W3CDTF">2013-01-23T15:52:07Z</dcterms:created>
  <dcterms:modified xsi:type="dcterms:W3CDTF">2013-01-23T16:27:27Z</dcterms:modified>
</cp:coreProperties>
</file>