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269" autoAdjust="0"/>
  </p:normalViewPr>
  <p:slideViewPr>
    <p:cSldViewPr>
      <p:cViewPr varScale="1">
        <p:scale>
          <a:sx n="51" d="100"/>
          <a:sy n="51" d="100"/>
        </p:scale>
        <p:origin x="-176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17AB19-1547-440A-AFD7-F49A675762B0}" type="datetimeFigureOut">
              <a:rPr lang="en-CA" smtClean="0"/>
              <a:t>23/01/2013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F465A-169A-466E-86EB-6A83CBDA49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1731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nierinstitute.ca/include/get.php?nodeid=341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CA" smtClean="0"/>
              <a:t>Children living in two-parent families with two earners were better off in 2010 compared to 1990 with an average income increase of 15%. </a:t>
            </a:r>
            <a:r>
              <a:rPr lang="en-CA" dirty="0" smtClean="0"/>
              <a:t>Single earner families showed an 11% decrease in income from 1990 to 2010. </a:t>
            </a:r>
            <a:endParaRPr lang="en-CA" b="1" dirty="0" smtClean="0"/>
          </a:p>
          <a:p>
            <a:endParaRPr lang="en-CA" b="1" dirty="0" smtClean="0"/>
          </a:p>
          <a:p>
            <a:r>
              <a:rPr lang="en-CA" b="1" dirty="0" smtClean="0"/>
              <a:t>Implications</a:t>
            </a:r>
            <a:endParaRPr lang="en-CA" dirty="0" smtClean="0"/>
          </a:p>
          <a:p>
            <a:r>
              <a:rPr lang="en-CA" dirty="0" smtClean="0"/>
              <a:t>The median income of single-earner families with children decreased over the two decades. With little to no gains in income, accompanied by increases in spending and debt, many of today’s families are walking a “financial high wire”.1 Furthermore, living in a two-earner family reduces the likelihood of poverty. During the recession, two-earner couples with children had one of the lowest poverty rates among all family types (3.4%).</a:t>
            </a:r>
            <a:r>
              <a:rPr lang="en-US" dirty="0" smtClean="0">
                <a:cs typeface="Times New Roman" pitchFamily="18" charset="0"/>
              </a:rPr>
              <a:t>¹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CA" dirty="0" smtClean="0"/>
          </a:p>
          <a:p>
            <a:r>
              <a:rPr lang="en-US" dirty="0" smtClean="0">
                <a:cs typeface="Times New Roman" pitchFamily="18" charset="0"/>
              </a:rPr>
              <a:t>¹</a:t>
            </a:r>
            <a:r>
              <a:rPr lang="en-CA" dirty="0" smtClean="0"/>
              <a:t>Vanier Institute of the Family. “Fascinating Families.” </a:t>
            </a:r>
            <a:r>
              <a:rPr lang="en-CA" dirty="0" smtClean="0">
                <a:hlinkClick r:id="rId3"/>
              </a:rPr>
              <a:t>http://www.vanierinstitute.ca/include/get.php?nodeid=341</a:t>
            </a:r>
            <a:r>
              <a:rPr lang="en-CA" u="sng" dirty="0" smtClean="0"/>
              <a:t>, </a:t>
            </a:r>
            <a:r>
              <a:rPr lang="en-CA" dirty="0" smtClean="0"/>
              <a:t>accessed on June 29, 2012.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0493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87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wmf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16013" y="404813"/>
            <a:ext cx="7777162" cy="692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>
                <a:solidFill>
                  <a:prstClr val="black"/>
                </a:solidFill>
              </a:rPr>
              <a:t>The Health of Canada’s Children and Youth: A CICH Profile</a:t>
            </a:r>
          </a:p>
          <a:p>
            <a:pPr>
              <a:spcBef>
                <a:spcPts val="400"/>
              </a:spcBef>
              <a:defRPr/>
            </a:pPr>
            <a:r>
              <a:rPr lang="en-US" sz="1400">
                <a:solidFill>
                  <a:prstClr val="black"/>
                </a:solidFill>
              </a:rPr>
              <a:t>Contextual Module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9750" y="6308725"/>
            <a:ext cx="597693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>
                <a:solidFill>
                  <a:prstClr val="white"/>
                </a:solidFill>
              </a:rPr>
              <a:t>The Health of Canada’s Children and Youth: A CICH Profile</a:t>
            </a: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19925" y="6597650"/>
            <a:ext cx="2124075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">
                <a:solidFill>
                  <a:prstClr val="white"/>
                </a:solidFill>
              </a:rPr>
              <a:t>© 2013 Canadian Institute of Child Health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750" y="6597650"/>
            <a:ext cx="64801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>
                <a:solidFill>
                  <a:prstClr val="white"/>
                </a:solidFill>
              </a:rPr>
              <a:t>This page is only one section of the CICH Profile, for more interesting data on children and youth visit </a:t>
            </a:r>
            <a:r>
              <a:rPr lang="en-US" sz="900" b="1">
                <a:solidFill>
                  <a:prstClr val="white"/>
                </a:solidFill>
              </a:rPr>
              <a:t>http://profile.cich.ca/</a:t>
            </a:r>
            <a:endParaRPr lang="en-US" sz="900" b="1">
              <a:solidFill>
                <a:prstClr val="black"/>
              </a:solidFill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 userDrawn="1"/>
        </p:nvSpPr>
        <p:spPr>
          <a:xfrm>
            <a:off x="2916238" y="765175"/>
            <a:ext cx="5976937" cy="277813"/>
          </a:xfrm>
          <a:prstGeom prst="rect">
            <a:avLst/>
          </a:prstGeom>
          <a:solidFill>
            <a:srgbClr val="1E335E"/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>
                <a:solidFill>
                  <a:prstClr val="white"/>
                </a:solidFill>
                <a:latin typeface="Arial" pitchFamily="34" charset="0"/>
              </a:rPr>
              <a:t>Section 4 – Economic Security</a:t>
            </a:r>
            <a:endParaRPr lang="en-US" sz="1200">
              <a:solidFill>
                <a:prstClr val="white"/>
              </a:solidFill>
              <a:latin typeface="Arial" pitchFamily="34" charset="0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025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Economic_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412875"/>
            <a:ext cx="6048375" cy="387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961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141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2</cp:revision>
  <dcterms:created xsi:type="dcterms:W3CDTF">2013-01-23T16:09:10Z</dcterms:created>
  <dcterms:modified xsi:type="dcterms:W3CDTF">2013-01-23T16:15:10Z</dcterms:modified>
</cp:coreProperties>
</file>